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slide+xml" PartName="/ppt/slides/slide76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presentationml.slide+xml" PartName="/ppt/slides/slide7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slide+xml" PartName="/ppt/slides/slide70.xml"/>
  <Override ContentType="application/vnd.openxmlformats-officedocument.presentationml.notesMaster+xml" PartName="/ppt/notesMasters/notesMaster1.xml"/>
  <Override ContentType="application/vnd.openxmlformats-officedocument.themeOverride+xml" PartName="/ppt/theme/themeOverride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drawingml.chart+xml" PartName="/ppt/charts/chart5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slide+xml" PartName="/ppt/slides/slide68.xml"/>
  <Override ContentType="application/vnd.openxmlformats-officedocument.presentationml.slide+xml" PartName="/ppt/slides/slide77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+xml" PartName="/ppt/slides/slide66.xml"/>
  <Override ContentType="application/vnd.openxmlformats-officedocument.presentationml.slide+xml" PartName="/ppt/slides/slide7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64.xml"/>
  <Override ContentType="application/vnd.openxmlformats-officedocument.presentationml.slide+xml" PartName="/ppt/slides/slide7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Override ContentType="application/vnd.openxmlformats-officedocument.presentationml.slide+xml" PartName="/ppt/slides/slide71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0.xml"/>
  <Override ContentType="application/vnd.openxmlformats-officedocument.drawingml.chart+xml" PartName="/ppt/charts/chart6.xml"/>
  <Override ContentType="application/vnd.openxmlformats-officedocument.drawingml.chart+xml" PartName="/ppt/charts/chart4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69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+xml" PartName="/ppt/slides/slide74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+xml" PartName="/ppt/slides/slide63.xml"/>
  <Default ContentType="application/vnd.openxmlformats-package.relationships+xml" Extension="rels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9"/>
  </p:notesMasterIdLst>
  <p:sldIdLst>
    <p:sldId id="257" r:id="rId2"/>
    <p:sldId id="258" r:id="rId3"/>
    <p:sldId id="259" r:id="rId4"/>
    <p:sldId id="313" r:id="rId5"/>
    <p:sldId id="336" r:id="rId6"/>
    <p:sldId id="316" r:id="rId7"/>
    <p:sldId id="315" r:id="rId8"/>
    <p:sldId id="317" r:id="rId9"/>
    <p:sldId id="262" r:id="rId10"/>
    <p:sldId id="276" r:id="rId11"/>
    <p:sldId id="279" r:id="rId12"/>
    <p:sldId id="309" r:id="rId13"/>
    <p:sldId id="268" r:id="rId14"/>
    <p:sldId id="294" r:id="rId15"/>
    <p:sldId id="300" r:id="rId16"/>
    <p:sldId id="314" r:id="rId17"/>
    <p:sldId id="323" r:id="rId18"/>
    <p:sldId id="312" r:id="rId19"/>
    <p:sldId id="311" r:id="rId20"/>
    <p:sldId id="306" r:id="rId21"/>
    <p:sldId id="278" r:id="rId22"/>
    <p:sldId id="310" r:id="rId23"/>
    <p:sldId id="277" r:id="rId24"/>
    <p:sldId id="266" r:id="rId25"/>
    <p:sldId id="270" r:id="rId26"/>
    <p:sldId id="291" r:id="rId27"/>
    <p:sldId id="290" r:id="rId28"/>
    <p:sldId id="265" r:id="rId29"/>
    <p:sldId id="267" r:id="rId30"/>
    <p:sldId id="271" r:id="rId31"/>
    <p:sldId id="272" r:id="rId32"/>
    <p:sldId id="269" r:id="rId33"/>
    <p:sldId id="273" r:id="rId34"/>
    <p:sldId id="274" r:id="rId35"/>
    <p:sldId id="275" r:id="rId36"/>
    <p:sldId id="283" r:id="rId37"/>
    <p:sldId id="280" r:id="rId38"/>
    <p:sldId id="281" r:id="rId39"/>
    <p:sldId id="307" r:id="rId40"/>
    <p:sldId id="295" r:id="rId41"/>
    <p:sldId id="282" r:id="rId42"/>
    <p:sldId id="292" r:id="rId43"/>
    <p:sldId id="302" r:id="rId44"/>
    <p:sldId id="305" r:id="rId45"/>
    <p:sldId id="303" r:id="rId46"/>
    <p:sldId id="304" r:id="rId47"/>
    <p:sldId id="284" r:id="rId48"/>
    <p:sldId id="285" r:id="rId49"/>
    <p:sldId id="286" r:id="rId50"/>
    <p:sldId id="296" r:id="rId51"/>
    <p:sldId id="297" r:id="rId52"/>
    <p:sldId id="298" r:id="rId53"/>
    <p:sldId id="287" r:id="rId54"/>
    <p:sldId id="288" r:id="rId55"/>
    <p:sldId id="318" r:id="rId56"/>
    <p:sldId id="289" r:id="rId57"/>
    <p:sldId id="319" r:id="rId58"/>
    <p:sldId id="320" r:id="rId59"/>
    <p:sldId id="321" r:id="rId60"/>
    <p:sldId id="322" r:id="rId61"/>
    <p:sldId id="301" r:id="rId62"/>
    <p:sldId id="324" r:id="rId63"/>
    <p:sldId id="329" r:id="rId64"/>
    <p:sldId id="328" r:id="rId65"/>
    <p:sldId id="327" r:id="rId66"/>
    <p:sldId id="326" r:id="rId67"/>
    <p:sldId id="325" r:id="rId68"/>
    <p:sldId id="308" r:id="rId69"/>
    <p:sldId id="330" r:id="rId70"/>
    <p:sldId id="331" r:id="rId71"/>
    <p:sldId id="332" r:id="rId72"/>
    <p:sldId id="333" r:id="rId73"/>
    <p:sldId id="334" r:id="rId74"/>
    <p:sldId id="335" r:id="rId75"/>
    <p:sldId id="260" r:id="rId76"/>
    <p:sldId id="261" r:id="rId77"/>
    <p:sldId id="293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>
        <p:scale>
          <a:sx n="70" d="100"/>
          <a:sy n="70" d="100"/>
        </p:scale>
        <p:origin x="-199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29290</c:v>
                </c:pt>
                <c:pt idx="1">
                  <c:v>35237</c:v>
                </c:pt>
                <c:pt idx="2">
                  <c:v>38056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1604938271604968E-2"/>
                  <c:y val="-3.3672391930733854E-2"/>
                </c:manualLayout>
              </c:layout>
              <c:showVal val="1"/>
            </c:dLbl>
            <c:dLbl>
              <c:idx val="1"/>
              <c:layout>
                <c:manualLayout>
                  <c:x val="2.6234567901234566E-2"/>
                  <c:y val="-1.6836195965366903E-2"/>
                </c:manualLayout>
              </c:layout>
              <c:showVal val="1"/>
            </c:dLbl>
            <c:dLbl>
              <c:idx val="2"/>
              <c:layout>
                <c:manualLayout>
                  <c:x val="2.7777777777777776E-2"/>
                  <c:y val="-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30289</c:v>
                </c:pt>
                <c:pt idx="1">
                  <c:v>35237</c:v>
                </c:pt>
                <c:pt idx="2">
                  <c:v>38716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</c:numRef>
          </c:val>
        </c:ser>
        <c:dLbls>
          <c:showVal val="1"/>
        </c:dLbls>
        <c:shape val="cylinder"/>
        <c:axId val="124851712"/>
        <c:axId val="125027072"/>
        <c:axId val="0"/>
      </c:bar3DChart>
      <c:catAx>
        <c:axId val="124851712"/>
        <c:scaling>
          <c:orientation val="minMax"/>
        </c:scaling>
        <c:axPos val="b"/>
        <c:numFmt formatCode="General" sourceLinked="1"/>
        <c:majorTickMark val="none"/>
        <c:tickLblPos val="nextTo"/>
        <c:crossAx val="125027072"/>
        <c:crosses val="autoZero"/>
        <c:auto val="1"/>
        <c:lblAlgn val="ctr"/>
        <c:lblOffset val="100"/>
      </c:catAx>
      <c:valAx>
        <c:axId val="125027072"/>
        <c:scaling>
          <c:orientation val="minMax"/>
        </c:scaling>
        <c:delete val="1"/>
        <c:axPos val="l"/>
        <c:numFmt formatCode="General" sourceLinked="1"/>
        <c:tickLblPos val="none"/>
        <c:crossAx val="12485171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5273858460171226E-2"/>
          <c:y val="2.9394882050142578E-2"/>
          <c:w val="0.92945228307965644"/>
          <c:h val="0.730861554103417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 baseline="0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2546</c:v>
                </c:pt>
                <c:pt idx="1">
                  <c:v>2811</c:v>
                </c:pt>
                <c:pt idx="2">
                  <c:v>2815</c:v>
                </c:pt>
              </c:numCache>
            </c:numRef>
          </c:val>
        </c:ser>
        <c:dLbls>
          <c:showVal val="1"/>
        </c:dLbls>
        <c:shape val="box"/>
        <c:axId val="154136960"/>
        <c:axId val="154138496"/>
        <c:axId val="154861568"/>
      </c:bar3DChart>
      <c:catAx>
        <c:axId val="1541369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54138496"/>
        <c:crosses val="autoZero"/>
        <c:auto val="1"/>
        <c:lblAlgn val="ctr"/>
        <c:lblOffset val="100"/>
      </c:catAx>
      <c:valAx>
        <c:axId val="1541384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4136960"/>
        <c:crosses val="autoZero"/>
        <c:crossBetween val="between"/>
      </c:valAx>
      <c:serAx>
        <c:axId val="154861568"/>
        <c:scaling>
          <c:orientation val="minMax"/>
        </c:scaling>
        <c:delete val="1"/>
        <c:axPos val="b"/>
        <c:tickLblPos val="none"/>
        <c:crossAx val="15413849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8685974628054456E-2"/>
          <c:y val="6.2844079206032313E-2"/>
          <c:w val="0.93423517914205356"/>
          <c:h val="0.937155920793967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7935860233985402E-2"/>
                  <c:y val="-4.570478487711453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rPr>
                      <a:t>159586</a:t>
                    </a:r>
                    <a:endParaRPr lang="en-US" sz="1800" b="1" dirty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1.1957240155990196E-2"/>
                  <c:y val="-2.856549054819647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Times New Roman" pitchFamily="18" charset="0"/>
                      </a:rPr>
                      <a:t>168422</a:t>
                    </a:r>
                    <a:endParaRPr lang="en-US" sz="1800" b="1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4.4839650584963302E-2"/>
                  <c:y val="-3.713513771265580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169480</a:t>
                    </a:r>
                    <a:endParaRPr lang="en-US" sz="1800" b="1" dirty="0"/>
                  </a:p>
                </c:rich>
              </c:tx>
              <c:showVal val="1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8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159586</c:v>
                </c:pt>
                <c:pt idx="1">
                  <c:v>168422</c:v>
                </c:pt>
                <c:pt idx="2">
                  <c:v>169480</c:v>
                </c:pt>
              </c:numCache>
            </c:numRef>
          </c:val>
        </c:ser>
        <c:dLbls>
          <c:showVal val="1"/>
        </c:dLbls>
        <c:shape val="box"/>
        <c:axId val="154888832"/>
        <c:axId val="154894720"/>
        <c:axId val="124147008"/>
      </c:bar3DChart>
      <c:catAx>
        <c:axId val="154888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54894720"/>
        <c:crossesAt val="500"/>
        <c:auto val="1"/>
        <c:lblAlgn val="ctr"/>
        <c:lblOffset val="100"/>
      </c:catAx>
      <c:valAx>
        <c:axId val="154894720"/>
        <c:scaling>
          <c:logBase val="10"/>
          <c:orientation val="minMax"/>
        </c:scaling>
        <c:delete val="1"/>
        <c:axPos val="l"/>
        <c:numFmt formatCode="General" sourceLinked="1"/>
        <c:tickLblPos val="none"/>
        <c:crossAx val="154888832"/>
        <c:crosses val="autoZero"/>
        <c:crossBetween val="between"/>
      </c:valAx>
      <c:serAx>
        <c:axId val="124147008"/>
        <c:scaling>
          <c:orientation val="minMax"/>
        </c:scaling>
        <c:delete val="1"/>
        <c:axPos val="b"/>
        <c:tickLblPos val="none"/>
        <c:crossAx val="154894720"/>
        <c:crossesAt val="500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24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Соотношение клубных формирований и коллективов самодеятельного народного творчества по жанрам</a:t>
            </a:r>
          </a:p>
        </c:rich>
      </c:tx>
      <c:layout/>
    </c:title>
    <c:view3D>
      <c:rotX val="4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34BECC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танцевальные</c:v>
                </c:pt>
                <c:pt idx="1">
                  <c:v>вокальные</c:v>
                </c:pt>
                <c:pt idx="2">
                  <c:v>театральные</c:v>
                </c:pt>
                <c:pt idx="3">
                  <c:v>декоративноприкладн.</c:v>
                </c:pt>
                <c:pt idx="4">
                  <c:v>прочие</c:v>
                </c:pt>
                <c:pt idx="5">
                  <c:v>ИЗО</c:v>
                </c:pt>
                <c:pt idx="6">
                  <c:v>Любительские объединения по интересам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10</c:v>
                </c:pt>
                <c:pt idx="5">
                  <c:v>7</c:v>
                </c:pt>
                <c:pt idx="6">
                  <c:v>58</c:v>
                </c:pt>
              </c:numCache>
            </c:numRef>
          </c:val>
        </c:ser>
        <c:dLbls>
          <c:showPercent val="1"/>
        </c:dLbls>
      </c:pie3DChart>
      <c:spPr>
        <a:noFill/>
        <a:ln w="25401">
          <a:noFill/>
        </a:ln>
      </c:spPr>
    </c:plotArea>
    <c:legend>
      <c:legendPos val="t"/>
      <c:layout/>
      <c:txPr>
        <a:bodyPr/>
        <a:lstStyle/>
        <a:p>
          <a:pPr>
            <a:defRPr sz="14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фактическая сумма переданная поселениями по соглашениям 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2"/>
              <c:layout>
                <c:manualLayout>
                  <c:x val="1.0802469135802505E-2"/>
                  <c:y val="-3.367239193073385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 formatCode="dd/mm/yyyy">
                  <c:v>43770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4593</c:v>
                </c:pt>
                <c:pt idx="1">
                  <c:v>12917</c:v>
                </c:pt>
                <c:pt idx="2">
                  <c:v>14275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факт.расходы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 formatCode="dd/mm/yyyy">
                  <c:v>43770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39477.699999999997</c:v>
                </c:pt>
                <c:pt idx="1">
                  <c:v>46950.400000000001</c:v>
                </c:pt>
                <c:pt idx="2">
                  <c:v>46366.8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плановые суммы поселений по соглашениям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3.5493827160493908E-2"/>
                  <c:y val="-4.5241200601949241E-3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7877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2407407407407669E-2"/>
                  <c:y val="-5.3944706675657355E-3"/>
                </c:manualLayout>
              </c:layout>
              <c:showVal val="1"/>
            </c:dLbl>
            <c:dLbl>
              <c:idx val="2"/>
              <c:layout>
                <c:manualLayout>
                  <c:x val="5.0925925925925923E-2"/>
                  <c:y val="-5.3944706675657355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 formatCode="dd/mm/yyyy">
                  <c:v>43770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7188</c:v>
                </c:pt>
                <c:pt idx="1">
                  <c:v>13435</c:v>
                </c:pt>
                <c:pt idx="2">
                  <c:v>14275</c:v>
                </c:pt>
              </c:numCache>
            </c:numRef>
          </c:val>
        </c:ser>
        <c:shape val="box"/>
        <c:axId val="156686976"/>
        <c:axId val="156569984"/>
        <c:axId val="0"/>
      </c:bar3DChart>
      <c:catAx>
        <c:axId val="156686976"/>
        <c:scaling>
          <c:orientation val="minMax"/>
        </c:scaling>
        <c:axPos val="b"/>
        <c:numFmt formatCode="General" sourceLinked="1"/>
        <c:tickLblPos val="nextTo"/>
        <c:crossAx val="156569984"/>
        <c:crosses val="autoZero"/>
        <c:auto val="1"/>
        <c:lblAlgn val="ctr"/>
        <c:lblOffset val="100"/>
      </c:catAx>
      <c:valAx>
        <c:axId val="156569984"/>
        <c:scaling>
          <c:orientation val="minMax"/>
        </c:scaling>
        <c:axPos val="l"/>
        <c:majorGridlines/>
        <c:numFmt formatCode="General" sourceLinked="1"/>
        <c:tickLblPos val="nextTo"/>
        <c:crossAx val="156686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808BF"/>
            </a:solidFill>
          </c:spPr>
          <c:dLbls>
            <c:dLbl>
              <c:idx val="0"/>
              <c:layout>
                <c:manualLayout>
                  <c:x val="2.9320987654320996E-2"/>
                  <c:y val="-0.29463342939392118"/>
                </c:manualLayout>
              </c:layout>
              <c:showVal val="1"/>
            </c:dLbl>
            <c:dLbl>
              <c:idx val="1"/>
              <c:layout>
                <c:manualLayout>
                  <c:x val="1.5432098765432185E-2"/>
                  <c:y val="-0.43212902977775364"/>
                </c:manualLayout>
              </c:layout>
              <c:showVal val="1"/>
            </c:dLbl>
            <c:dLbl>
              <c:idx val="2"/>
              <c:layout>
                <c:manualLayout>
                  <c:x val="2.3148148148148147E-2"/>
                  <c:y val="-0.38442647454254869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1692.4</c:v>
                </c:pt>
                <c:pt idx="1">
                  <c:v>1942.3</c:v>
                </c:pt>
                <c:pt idx="2">
                  <c:v>1956</c:v>
                </c:pt>
              </c:numCache>
            </c:numRef>
          </c:val>
        </c:ser>
        <c:shape val="cylinder"/>
        <c:axId val="156607616"/>
        <c:axId val="156609152"/>
        <c:axId val="0"/>
      </c:bar3DChart>
      <c:catAx>
        <c:axId val="156607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chemeClr val="tx1"/>
                </a:solidFill>
              </a:defRPr>
            </a:pPr>
            <a:endParaRPr lang="ru-RU"/>
          </a:p>
        </c:txPr>
        <c:crossAx val="156609152"/>
        <c:crosses val="autoZero"/>
        <c:auto val="1"/>
        <c:lblAlgn val="ctr"/>
        <c:lblOffset val="100"/>
      </c:catAx>
      <c:valAx>
        <c:axId val="156609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 i="0" baseline="0">
                <a:solidFill>
                  <a:schemeClr val="tx1"/>
                </a:solidFill>
              </a:defRPr>
            </a:pPr>
            <a:endParaRPr lang="ru-RU"/>
          </a:p>
        </c:txPr>
        <c:crossAx val="15660761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2883-D1BF-4DE9-B13F-B6750F9AADD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A78B0-1054-411A-83FC-83D8751DC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78B0-1054-411A-83FC-83D8751DCC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78B0-1054-411A-83FC-83D8751DCC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9AB7-3926-4D30-A098-9C58769F1FB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0990-76B0-44D5-A858-5DB51F23E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1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8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9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0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1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2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3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4.xml.rels><?xml version="1.0" encoding="UTF-8" standalone="yes" ?>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5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6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6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7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9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0.xml.rels><?xml version="1.0" encoding="UTF-8" standalone="yes" ?><Relationships xmlns="http://schemas.openxmlformats.org/package/2006/relationships"><Relationship Id="rId2" Target="../media/image7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1.xml.rels><?xml version="1.0" encoding="UTF-8" standalone="yes" ?><Relationships xmlns="http://schemas.openxmlformats.org/package/2006/relationships"><Relationship Id="rId2" Target="../media/image7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2.xml.rels><?xml version="1.0" encoding="UTF-8" standalone="yes" ?><Relationships xmlns="http://schemas.openxmlformats.org/package/2006/relationships"><Relationship Id="rId2" Target="../media/image7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3.xml.rels><?xml version="1.0" encoding="UTF-8" standalone="yes" ?><Relationships xmlns="http://schemas.openxmlformats.org/package/2006/relationships"><Relationship Id="rId2" Target="../media/image7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4.xml.rels><?xml version="1.0" encoding="UTF-8" standalone="yes" ?><Relationships xmlns="http://schemas.openxmlformats.org/package/2006/relationships"><Relationship Id="rId2" Target="../media/image7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 ?><Relationships xmlns="http://schemas.openxmlformats.org/package/2006/relationships"><Relationship Id="rId2" Target="../media/image76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6034682"/>
          </a:xfrm>
          <a:noFill/>
          <a:ln>
            <a:solidFill>
              <a:schemeClr val="accent4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  <a:t>Муниципальное казённое учреждение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  <a:t>«Культурно-информационный методический центр»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</a:rPr>
              <a:t>Шкотовский  муниципальный  район</a:t>
            </a:r>
            <a:endParaRPr lang="ru-RU" b="1" dirty="0"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Основные показатели досуговых учреждений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на 01.10.2019: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мероприятия  -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1989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посещения –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133 486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984" y="548680"/>
            <a:ext cx="5758192" cy="536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2017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- 2019 гг.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792088"/>
          </a:xfrm>
        </p:spPr>
        <p:txBody>
          <a:bodyPr>
            <a:normAutofit/>
          </a:bodyPr>
          <a:lstStyle/>
          <a:p>
            <a:r>
              <a:rPr lang="ru-RU" b="1" cap="smal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smal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b="1" cap="small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196753"/>
            <a:ext cx="4175447" cy="6480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           </a:t>
            </a:r>
            <a:r>
              <a:rPr lang="ru-RU" sz="5000" b="1" cap="smal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посещений</a:t>
            </a:r>
            <a:endParaRPr lang="ru-RU" sz="5000" b="1" cap="small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539552" y="1844824"/>
          <a:ext cx="3960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</a:t>
            </a:r>
            <a:endParaRPr lang="ru-RU" sz="2000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44008" y="1988840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3773"/>
            <a:ext cx="8229600" cy="96097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клубные формирования – 152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участников в них  - 2481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651"/>
            <a:ext cx="8229600" cy="545470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Constantia" pitchFamily="18" charset="0"/>
              </a:rPr>
              <a:t>танцевальный коллектив «</a:t>
            </a:r>
            <a:r>
              <a:rPr lang="ru-RU" sz="2000" b="1" dirty="0" err="1" smtClean="0">
                <a:latin typeface="Constantia" pitchFamily="18" charset="0"/>
              </a:rPr>
              <a:t>Даймонд</a:t>
            </a:r>
            <a:r>
              <a:rPr lang="ru-RU" sz="2000" b="1" dirty="0" smtClean="0">
                <a:latin typeface="Constantia" pitchFamily="18" charset="0"/>
              </a:rPr>
              <a:t>» КДЦ п. Подъяпольское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50478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260648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53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победы в Международных, Всероссийских, Дальневосточных и краевых конкурсах.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en-US" sz="15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en-US" sz="2000" b="1" dirty="0" smtClean="0">
              <a:latin typeface="Constantia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000" b="1" dirty="0" smtClean="0">
                <a:latin typeface="Constantia" pitchFamily="18" charset="0"/>
              </a:rPr>
              <a:t>театральный кружок «Колобок» Лауреат </a:t>
            </a:r>
            <a:r>
              <a:rPr lang="en-US" sz="2000" b="1" dirty="0" smtClean="0">
                <a:latin typeface="Constantia" pitchFamily="18" charset="0"/>
              </a:rPr>
              <a:t>I</a:t>
            </a:r>
            <a:r>
              <a:rPr lang="ru-RU" sz="2000" b="1" dirty="0" smtClean="0">
                <a:latin typeface="Constantia" pitchFamily="18" charset="0"/>
              </a:rPr>
              <a:t> степени  Международного конкурса театрального творчества «Звёздный проект» и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dirty="0" smtClean="0">
                <a:latin typeface="Constantia" pitchFamily="18" charset="0"/>
              </a:rPr>
              <a:t>Всероссийских конкурсов «Год театра в России»</a:t>
            </a:r>
            <a:r>
              <a:rPr lang="en-US" sz="2000" b="1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latin typeface="Constantia" pitchFamily="18" charset="0"/>
              </a:rPr>
              <a:t>и «</a:t>
            </a:r>
            <a:r>
              <a:rPr lang="ru-RU" sz="2000" b="1" dirty="0" err="1" smtClean="0">
                <a:latin typeface="Constantia" pitchFamily="18" charset="0"/>
              </a:rPr>
              <a:t>Талантоха</a:t>
            </a:r>
            <a:r>
              <a:rPr lang="ru-RU" sz="2000" b="1" dirty="0" smtClean="0">
                <a:latin typeface="Constantia" pitchFamily="18" charset="0"/>
              </a:rPr>
              <a:t> – 62»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897528" cy="393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3352102" cy="187220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Елена </a:t>
            </a:r>
            <a:r>
              <a:rPr lang="ru-RU" sz="2800" dirty="0" err="1" smtClean="0">
                <a:latin typeface="Monotype Corsiva" pitchFamily="66" charset="0"/>
              </a:rPr>
              <a:t>Постоногова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КДЦ п. Подъяпольское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(рук. Касаткина И.Б.)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541841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Лауреат </a:t>
            </a:r>
            <a:r>
              <a:rPr lang="en-US" sz="2400" dirty="0" smtClean="0">
                <a:latin typeface="Constantia" pitchFamily="18" charset="0"/>
              </a:rPr>
              <a:t>I</a:t>
            </a:r>
            <a:r>
              <a:rPr lang="ru-RU" sz="2400" dirty="0" smtClean="0">
                <a:latin typeface="Constantia" pitchFamily="18" charset="0"/>
              </a:rPr>
              <a:t> степени Всероссийского конкурса «Россия – вечная держава»</a:t>
            </a:r>
            <a:endParaRPr lang="en-US" sz="24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Лауреат </a:t>
            </a:r>
            <a:r>
              <a:rPr lang="en-US" sz="2400" dirty="0" smtClean="0">
                <a:latin typeface="Constantia" pitchFamily="18" charset="0"/>
              </a:rPr>
              <a:t>I</a:t>
            </a:r>
            <a:r>
              <a:rPr lang="ru-RU" sz="2400" dirty="0" smtClean="0">
                <a:latin typeface="Constantia" pitchFamily="18" charset="0"/>
              </a:rPr>
              <a:t> степени Дальневосточного конкурса «ДАР»</a:t>
            </a:r>
            <a:endParaRPr lang="en-US" sz="24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Лауреат  </a:t>
            </a:r>
            <a:r>
              <a:rPr lang="en-US" sz="2400" dirty="0" smtClean="0">
                <a:latin typeface="Constantia" pitchFamily="18" charset="0"/>
              </a:rPr>
              <a:t>II</a:t>
            </a:r>
            <a:r>
              <a:rPr lang="ru-RU" sz="2400" dirty="0" smtClean="0">
                <a:latin typeface="Constantia" pitchFamily="18" charset="0"/>
              </a:rPr>
              <a:t> степени Международного конкурса «</a:t>
            </a:r>
            <a:r>
              <a:rPr lang="en-US" sz="2400" dirty="0" smtClean="0">
                <a:latin typeface="Constantia" pitchFamily="18" charset="0"/>
              </a:rPr>
              <a:t>GIFT</a:t>
            </a:r>
            <a:r>
              <a:rPr lang="ru-RU" sz="2400" dirty="0" smtClean="0">
                <a:latin typeface="Constantia" pitchFamily="18" charset="0"/>
              </a:rPr>
              <a:t>»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664"/>
            <a:ext cx="4474914" cy="596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9205" y="5733256"/>
            <a:ext cx="8019259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Лауреаты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II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и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III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степени Международного танцевального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конкурса-фестиваля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«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ASIA-DANS 2019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»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т/к «Триумф» ДК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пгт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Шкотово (рук. Кудрявцева Е.А.)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8" b="68"/>
          <a:stretch>
            <a:fillRect/>
          </a:stretch>
        </p:blipFill>
        <p:spPr bwMode="auto">
          <a:xfrm>
            <a:off x="1483445" y="612775"/>
            <a:ext cx="6595683" cy="49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5281684"/>
            <a:ext cx="8294318" cy="13156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II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степени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Международного конкурса хореографического творчества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«ДЕ-ТВО-РА»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ДК с. Романовка т/к «Пёстрая компания» рук. 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Скородумова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Н.Н.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18291" cy="455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7" y="5445224"/>
            <a:ext cx="7451105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III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степени Международного конкурса хореографического творчества «ДЕ-ТВО-РА»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т/к «УЛЫБКА» РДК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пгт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Смоляниново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рук. Чернавина О.А.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56283" cy="513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Победители Дальневосточного конкурса чтецов «Моя любовь – моя Россия»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РДК </a:t>
            </a:r>
            <a:r>
              <a:rPr lang="ru-RU" sz="3200" b="1" dirty="0" err="1" smtClean="0">
                <a:latin typeface="Monotype Corsiva" pitchFamily="66" charset="0"/>
              </a:rPr>
              <a:t>пгт</a:t>
            </a:r>
            <a:r>
              <a:rPr lang="ru-RU" sz="3200" b="1" dirty="0" smtClean="0">
                <a:latin typeface="Monotype Corsiva" pitchFamily="66" charset="0"/>
              </a:rPr>
              <a:t> Смоляниново (рук. Сапетина Е.А.)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Никита Богатов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степени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Ксения Сапетина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II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степени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444874" cy="44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43012"/>
            <a:ext cx="3039616" cy="42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799288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Сеть учреждений культуры: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- 10 учреждений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культурно-досугового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 типа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- 11 филиалов библиотек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9126"/>
            <a:ext cx="9144000" cy="27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Лауреаты </a:t>
            </a:r>
            <a:r>
              <a:rPr lang="en-US" sz="3600" b="1" dirty="0" smtClean="0">
                <a:latin typeface="Monotype Corsiva" pitchFamily="66" charset="0"/>
              </a:rPr>
              <a:t>I </a:t>
            </a:r>
            <a:r>
              <a:rPr lang="ru-RU" sz="3600" b="1" dirty="0" smtClean="0">
                <a:latin typeface="Monotype Corsiva" pitchFamily="66" charset="0"/>
              </a:rPr>
              <a:t>степени краевого конкурса «Звездопад»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61662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Карина Магомедова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РДК Смоляниново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Кира Петрова 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ДК </a:t>
            </a:r>
            <a:r>
              <a:rPr lang="ru-RU" sz="2400" b="1" dirty="0" err="1" smtClean="0">
                <a:latin typeface="Constantia" pitchFamily="18" charset="0"/>
              </a:rPr>
              <a:t>пгт</a:t>
            </a:r>
            <a:r>
              <a:rPr lang="ru-RU" sz="2400" b="1" dirty="0" smtClean="0">
                <a:latin typeface="Constantia" pitchFamily="18" charset="0"/>
              </a:rPr>
              <a:t> Шкотово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17410" name="Picture 2" descr="D:\Users\User\Desktop\обмен\Левкова\ФОТО\2019\СМОЛЯНИНОВО\IMG-20190307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52836"/>
            <a:ext cx="3153544" cy="473031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28609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23528" y="4005065"/>
            <a:ext cx="8424936" cy="2546206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Лауреаты 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степени краевого конкурса «Черниговские родники» и Лауреаты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II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ст. краевого конкурса </a:t>
            </a:r>
          </a:p>
          <a:p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«Хранители наследия России </a:t>
            </a:r>
          </a:p>
          <a:p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Кружки: «Очумелые ручки» ДК с. Центральное, «Чудесная мастерская» с. Стеклянуха, </a:t>
            </a:r>
          </a:p>
          <a:p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«Марья-искусница» с. Стеклянуха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067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280920" cy="12961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Вокальный коллектив «Горлица» ДК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пгт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Шкотово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III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степени Межрегионального конкурса «Битва хоров»Сибирского и Дальневосточного федеральных округов в г. Томске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513688" cy="48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36608" y="5058137"/>
            <a:ext cx="7895832" cy="1632029"/>
          </a:xfrm>
        </p:spPr>
        <p:txBody>
          <a:bodyPr>
            <a:normAutofit fontScale="77500" lnSpcReduction="20000"/>
          </a:bodyPr>
          <a:lstStyle/>
          <a:p>
            <a:endParaRPr lang="ru-RU" sz="3600" dirty="0" smtClean="0">
              <a:latin typeface="Constantia" pitchFamily="18" charset="0"/>
            </a:endParaRPr>
          </a:p>
          <a:p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Лауреат </a:t>
            </a:r>
            <a:r>
              <a:rPr lang="en-US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III</a:t>
            </a: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степени Международного хореографического конкурса «Танцующая Азия»</a:t>
            </a:r>
            <a:r>
              <a:rPr lang="en-US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en-US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Образцовый  т/к «Огонёк» РДК Смоляниново</a:t>
            </a:r>
            <a:br>
              <a:rPr lang="ru-RU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9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рук. Мукомелова А.Ю.</a:t>
            </a:r>
            <a:endParaRPr lang="ru-RU" sz="29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D:\Users\User\Desktop\обмен\Левкова\ФОТО\2019\СМОЛЯНИНОВО\be225448-7957-47f7-a6ef-d30388b84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7703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Книжный фонд –  105 758</a:t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Число читателей – 7167</a:t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Число посещений библиотек –62517</a:t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книговыдача  -  125353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Monotype Corsiva" pitchFamily="66" charset="0"/>
              </a:rPr>
              <a:t>Вероника Позднякова читательница поселенческой библиотеки с. Центральное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(библиотекарь Пантелеева Е.В.)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Лауреат 2 степени Международного конкурса поэтического творчества «Под сенью кулис»</a:t>
            </a:r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551562" cy="41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Победители Всесоюзного конкурса «Аленький цветочек» читатели библиотеки п. Подъяпольское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400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Дарья Тарасова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место во в номинации «Читаем сказку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2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2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2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200" b="1" dirty="0" err="1" smtClean="0">
                <a:latin typeface="Constantia" pitchFamily="18" charset="0"/>
              </a:rPr>
              <a:t>Василина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sz="2200" b="1" dirty="0" err="1" smtClean="0">
                <a:latin typeface="Constantia" pitchFamily="18" charset="0"/>
              </a:rPr>
              <a:t>Аршук</a:t>
            </a:r>
            <a:r>
              <a:rPr lang="ru-RU" sz="2200" b="1" dirty="0" smtClean="0">
                <a:latin typeface="Constantia" pitchFamily="18" charset="0"/>
              </a:rPr>
              <a:t> </a:t>
            </a:r>
          </a:p>
          <a:p>
            <a:pPr algn="ctr">
              <a:buNone/>
            </a:pPr>
            <a:r>
              <a:rPr lang="ru-RU" sz="2200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ru-RU" sz="2200" b="1" dirty="0" smtClean="0">
                <a:latin typeface="Constantia" pitchFamily="18" charset="0"/>
              </a:rPr>
              <a:t> место в номинации «Рисуем сказку»</a:t>
            </a:r>
            <a:endParaRPr lang="ru-RU" sz="2200" b="1" dirty="0">
              <a:latin typeface="Constantia" pitchFamily="18" charset="0"/>
            </a:endParaRPr>
          </a:p>
        </p:txBody>
      </p:sp>
      <p:pic>
        <p:nvPicPr>
          <p:cNvPr id="1027" name="Picture 3" descr="D:\Users\User\Desktop\обмен\Левкова\ФОТО\2019\Библиотека Подъяпольск\IMG-20191202-WA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1414111"/>
            <a:ext cx="1974335" cy="394867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19335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2795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Monotype Corsiva" pitchFamily="66" charset="0"/>
              </a:rPr>
              <a:t>Елена Игоревна Петрунина заведующий поселенческой библиотекой п. Подъяпольское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3284984"/>
            <a:ext cx="3008313" cy="32403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Победитель краевого конкурса на получение денежного поощрения лучшим учреждениям культуры, находящимся на территории сельских поселений Приморского края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5648887" cy="38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Библиотеки района  - это «центры притяжения» увлечённых  любознательных людей</a:t>
            </a: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400" b="1" dirty="0" smtClean="0">
              <a:cs typeface="Mongolian Baiti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Mongolian Baiti" pitchFamily="66" charset="0"/>
              </a:rPr>
              <a:t>Библиотека села Романовка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Mongolian Baiti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Библиотеки района приняли участие в краевой акции  «Улыбнитесь мне в ответ», посвящённой Радию Погодину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704" y="1600200"/>
            <a:ext cx="71185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  <a:t>Основные направления работы в 2019году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 рамках  Национального  проекта «Культура» 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896544"/>
          </a:xfrm>
        </p:spPr>
        <p:txBody>
          <a:bodyPr>
            <a:normAutofit/>
          </a:bodyPr>
          <a:lstStyle/>
          <a:p>
            <a:pPr marL="1260000" indent="-514350" algn="just">
              <a:buFont typeface="Wingdings" pitchFamily="2" charset="2"/>
              <a:buChar char="ü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4800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Проект «Культурная среда»:</a:t>
            </a:r>
          </a:p>
          <a:p>
            <a:pPr marL="1260000" indent="-51435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Строительство Дома культуры в с. Многоудобное </a:t>
            </a:r>
          </a:p>
          <a:p>
            <a:pPr marL="1260000" indent="-51435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Подготовка проектной документации КДЦ п. Штыково</a:t>
            </a:r>
          </a:p>
          <a:p>
            <a:pPr marL="648000" indent="-514350" algn="just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2. Проект «Творческие люди»:</a:t>
            </a:r>
          </a:p>
          <a:p>
            <a:pPr marL="1260000" indent="-514350"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Повышение квалификации работников культуры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Победитель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районного конкурса «От книги к  театру», посвящённый  220-летию со дня рождения </a:t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А.С. Пушкина и Году театра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.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 номинации «Пушкинский театр»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поселенческая библиотека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пгт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Смоляниново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80761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8280920" cy="864095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Поселенческая  библиотека  д. Речица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1 место в номинации «Пушкинский урок»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6084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400" b="1" dirty="0" smtClean="0">
              <a:cs typeface="Mongolian Baiti" pitchFamily="66" charset="0"/>
            </a:endParaRPr>
          </a:p>
          <a:p>
            <a:pPr algn="ctr">
              <a:buNone/>
            </a:pPr>
            <a:endParaRPr lang="ru-RU" sz="2000" b="1" dirty="0" smtClean="0">
              <a:cs typeface="Mongolian Baiti" pitchFamily="66" charset="0"/>
            </a:endParaRPr>
          </a:p>
          <a:p>
            <a:pPr algn="ctr">
              <a:buNone/>
            </a:pPr>
            <a:endParaRPr lang="ru-RU" sz="2000" b="1" dirty="0" smtClean="0">
              <a:cs typeface="Mongolian Baiti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Mongolian Baiti" pitchFamily="66" charset="0"/>
              </a:rPr>
              <a:t>Литературная гостиная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Mongolian Baiti" pitchFamily="66" charset="0"/>
              </a:rPr>
              <a:t>поселенческая библиотека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Mongolian Baiti" pitchFamily="66" charset="0"/>
              </a:rPr>
              <a:t>пгт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Mongolian Baiti" pitchFamily="66" charset="0"/>
              </a:rPr>
              <a:t> Смоляниново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Mongolian Baiti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060184" cy="470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67149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За летний период для детей района проведено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520 мероприятий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4683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Constantia" pitchFamily="18" charset="0"/>
              </a:rPr>
              <a:t>обрядовая программа, посвящённая Троице в деревне Речица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34680" cy="52342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Constantia" pitchFamily="18" charset="0"/>
              </a:rPr>
              <a:t>Лето долгожданное принесло в корзинке </a:t>
            </a:r>
          </a:p>
          <a:p>
            <a:r>
              <a:rPr lang="ru-RU" sz="2000" dirty="0" smtClean="0">
                <a:latin typeface="Constantia" pitchFamily="18" charset="0"/>
              </a:rPr>
              <a:t>Каникулы для школьников, панамки и косынки,</a:t>
            </a:r>
          </a:p>
          <a:p>
            <a:r>
              <a:rPr lang="ru-RU" sz="2000" dirty="0" smtClean="0">
                <a:latin typeface="Constantia" pitchFamily="18" charset="0"/>
              </a:rPr>
              <a:t>Цветастые поляны, клубнику, землянику! </a:t>
            </a:r>
          </a:p>
          <a:p>
            <a:r>
              <a:rPr lang="ru-RU" sz="2000" dirty="0" smtClean="0">
                <a:latin typeface="Constantia" pitchFamily="18" charset="0"/>
              </a:rPr>
              <a:t>Нехоженые тропки и пенье птицы дикой.</a:t>
            </a:r>
          </a:p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464496" cy="59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2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2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latin typeface="Constantia" pitchFamily="18" charset="0"/>
              </a:rPr>
              <a:t>познавательная программа в музейной комнате </a:t>
            </a:r>
          </a:p>
          <a:p>
            <a:pPr algn="ctr">
              <a:buNone/>
            </a:pPr>
            <a:r>
              <a:rPr lang="ru-RU" sz="2200" b="1" dirty="0" smtClean="0">
                <a:latin typeface="Constantia" pitchFamily="18" charset="0"/>
              </a:rPr>
              <a:t>КДЦ с. Анисимовка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848" y="332656"/>
            <a:ext cx="7077804" cy="531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Игровая программа для детей пришкольной площадки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пгт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Смоляниново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23701" cy="52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Летние чтения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поселенческая библиотека п. Подъяпольское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6" name="Picture 2" descr="D:\Users\User\Desktop\обмен\Левкова\ФОТО\2019\ПОДЪЯПОЛЬСК\Летняя работа с детьми\IMG_20190612_132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28" y="18864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Мероприятия по формированию гражданского сознания и патриотических ценностей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5348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СВЕЧА   ПАМЯТИ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287" y="1052736"/>
            <a:ext cx="363415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F:\2019\Свеча памяти\СоцСети\DSC_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4801"/>
            <a:ext cx="3632782" cy="5470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864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День памяти и скорби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с. Романовка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16" y="620688"/>
            <a:ext cx="78627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 рамках реализации проекта </a:t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«Культурная среда» </a:t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завершено  строительство </a:t>
            </a:r>
            <a:b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Дома культуры в с. Многоудобное</a:t>
            </a:r>
            <a:endParaRPr lang="ru-RU" sz="31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988840"/>
            <a:ext cx="6112499" cy="458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5805264"/>
            <a:ext cx="8136904" cy="7228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Выставка, посвящённая 300-летию дома Романовых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122" name="Picture 2" descr="D:\Users\User\Desktop\обмен\Левкова\ФОТО\2019\СМОЛЯНИНОВО\IMG-20190331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8329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Районный конкурс 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«Россия многонациональная»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07940"/>
            <a:ext cx="3177251" cy="48182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РДК </a:t>
            </a:r>
            <a:r>
              <a:rPr lang="ru-RU" b="1" dirty="0" err="1" smtClean="0">
                <a:latin typeface="Constantia" pitchFamily="18" charset="0"/>
              </a:rPr>
              <a:t>пгт</a:t>
            </a:r>
            <a:r>
              <a:rPr lang="ru-RU" b="1" dirty="0" smtClean="0">
                <a:latin typeface="Constantia" pitchFamily="18" charset="0"/>
              </a:rPr>
              <a:t> Смоляниново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423686"/>
            <a:ext cx="4038600" cy="4702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КДЦ п. Подъяпольское</a:t>
            </a:r>
          </a:p>
          <a:p>
            <a:pPr algn="ctr">
              <a:buNone/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435" y="2726222"/>
            <a:ext cx="5176032" cy="37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612068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КДЦ д. Речица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760640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Constantia" pitchFamily="18" charset="0"/>
              </a:rPr>
              <a:t>ДК с. Новороссия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250432" cy="31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606" y="2636912"/>
            <a:ext cx="5022063" cy="403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Мероприятия по экологическому воспитанию и образованию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44" y="1340768"/>
            <a:ext cx="7458764" cy="49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Более 600 детей приняли участие в мероприятиях по экологическому воспитанию с апреля по октябрь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юные волонтеры убирают ключ Смольный  </a:t>
            </a:r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в с. Анисимовка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Мероприятия по воспитанию и пропаганде физической культуры, за здоровый образ жизни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latin typeface="Constantia" pitchFamily="18" charset="0"/>
              </a:rPr>
              <a:t>Познавательная программа «Смерть на кончике иглы» </a:t>
            </a:r>
            <a:r>
              <a:rPr lang="ru-RU" sz="2400" b="1" dirty="0" err="1" smtClean="0">
                <a:latin typeface="Constantia" pitchFamily="18" charset="0"/>
              </a:rPr>
              <a:t>пгт</a:t>
            </a:r>
            <a:r>
              <a:rPr lang="ru-RU" sz="2400" b="1" dirty="0" smtClean="0">
                <a:latin typeface="Constantia" pitchFamily="18" charset="0"/>
              </a:rPr>
              <a:t> Смоляниново</a:t>
            </a:r>
            <a:endParaRPr lang="ru-RU" sz="2400" b="1" dirty="0">
              <a:latin typeface="Constant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03962" cy="40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7992888" cy="1008112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 рамках межведомственной операции «ПОДРОСТОК» в мероприятиях «за здоровый образ жизни»  приняло участие 1121 детей и подростков.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79989" cy="443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Мероприятия на открытых площадках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800" b="1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Constantia" pitchFamily="18" charset="0"/>
              </a:rPr>
              <a:t>День молодёжи </a:t>
            </a:r>
            <a:r>
              <a:rPr lang="ru-RU" sz="2800" b="1" dirty="0" err="1" smtClean="0">
                <a:latin typeface="Constantia" pitchFamily="18" charset="0"/>
              </a:rPr>
              <a:t>пгт</a:t>
            </a:r>
            <a:r>
              <a:rPr lang="ru-RU" sz="2800" b="1" dirty="0" smtClean="0">
                <a:latin typeface="Constantia" pitchFamily="18" charset="0"/>
              </a:rPr>
              <a:t> Шкотово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9" name="Picture 2" descr="D:\Users\User\Desktop\обмен\Левкова\ФОТО\2019\ШКОТОВО\День молодёжи\IMG_20190706_20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8136904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День железнодорожника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пгт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Смоляниново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96944" cy="51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8208912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Масленица с. Центральное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219" name="Picture 3" descr="D:\Users\User\Desktop\обмен\Левкова\ФОТО\2019\Центральное\IMG_2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6247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5856" y="1268760"/>
            <a:ext cx="5544616" cy="2160240"/>
          </a:xfrm>
          <a:prstGeom prst="roundRect">
            <a:avLst>
              <a:gd name="adj" fmla="val 21655"/>
            </a:avLst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фундамента дома культуры в рамках  краевой Программы «Развитие культуры Приморского края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2013 – 2019 гг.»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3 664 545 руб.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23528" y="1433015"/>
            <a:ext cx="2678979" cy="1923977"/>
          </a:xfrm>
          <a:prstGeom prst="notchedRightArrow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349" y="3657600"/>
            <a:ext cx="5581935" cy="2867744"/>
          </a:xfrm>
          <a:prstGeom prst="round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98543" y="3861048"/>
            <a:ext cx="4977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рамках комплексного Плана социального развития центров  экономического роста Приморского края,  утвержденного постановлением Администрации ПК от 29 июня 2018 года № 303-па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г. – 27 080 800 руб.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  г. – 22 445 600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27546" y="4005064"/>
            <a:ext cx="2634018" cy="2191020"/>
          </a:xfrm>
          <a:prstGeom prst="notchedRightArrow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– 2019 гг.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234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сумма строительства ДК с. Многоудобное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53 190 945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949280"/>
            <a:ext cx="8352928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Масленица д. Речица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52354"/>
            <a:ext cx="7837676" cy="521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Летние вечера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пгт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Смоляниново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28732"/>
            <a:ext cx="7596845" cy="506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«Летние вечера» посетило около 400 человек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648446"/>
            <a:ext cx="7232848" cy="8768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135 лет с. Многоудобное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42" name="Picture 2" descr="F:\Многоудобны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9236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481013"/>
            <a:ext cx="88487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36" y="859809"/>
            <a:ext cx="7850232" cy="5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914400"/>
            <a:ext cx="7534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07" y="692697"/>
            <a:ext cx="82033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86873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810" y="682388"/>
            <a:ext cx="8121940" cy="541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95" y="620688"/>
            <a:ext cx="843160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764704"/>
            <a:ext cx="8044712" cy="53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135-лет деревни Речица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02" y="1223963"/>
            <a:ext cx="7450106" cy="497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983296" cy="532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693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83792" cy="551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74" y="476672"/>
            <a:ext cx="384474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523081"/>
            <a:ext cx="38481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32" y="764704"/>
            <a:ext cx="7977121" cy="532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День рыбака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734" y="1183104"/>
            <a:ext cx="6942672" cy="52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449"/>
            <a:ext cx="7704856" cy="577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Разработана проектная документация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строительство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культурно-досугового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центра 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 п.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Штыково  на сумму  4 428 443, 86 руб.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614052"/>
            <a:ext cx="7565082" cy="469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96" y="568521"/>
            <a:ext cx="7518735" cy="56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620688"/>
            <a:ext cx="7275216" cy="545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4" y="510177"/>
            <a:ext cx="7593657" cy="57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75" y="585270"/>
            <a:ext cx="7601803" cy="56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652463"/>
            <a:ext cx="74104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haroni" pitchFamily="2" charset="-79"/>
              </a:rPr>
              <a:t>Р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haroni" pitchFamily="2" charset="-79"/>
              </a:rPr>
              <a:t>асходы на содержание учреждений культуры, 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haroni" pitchFamily="2" charset="-79"/>
              </a:rPr>
              <a:t>тыс.руб</a:t>
            </a:r>
            <a:endParaRPr lang="ru-RU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Выручка от платных услуг,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тыс.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cs typeface="Mongolian Baiti" pitchFamily="66" charset="0"/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332656"/>
            <a:ext cx="2890664" cy="6192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Новый год наступит вскоре.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Пожелать хотим мы вам,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Радости чтоб было море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А удачи океан.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Пусть все грусти и печали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Остаются позади,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Чтоб вы Новый год встречали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 мире, счастье и любви!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514" y="980728"/>
            <a:ext cx="5663597" cy="43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8245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000" b="1" dirty="0" smtClean="0">
                <a:latin typeface="Monotype Corsiva" pitchFamily="66" charset="0"/>
              </a:rPr>
              <a:t>В рамках реализации проекта  «Творческие люди» в 2019 году прошли курсы повышения квалификации на базе Центров непрерывного образования 3 работника.</a:t>
            </a:r>
          </a:p>
          <a:p>
            <a:pPr algn="just">
              <a:buFont typeface="Wingdings" pitchFamily="2" charset="2"/>
              <a:buChar char="ü"/>
            </a:pPr>
            <a:endParaRPr lang="ru-RU" sz="4000" b="1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4000" b="1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40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0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0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18478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50072" cy="12812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Выполнение плана дорожной карты по повышению средней заработной платы работников культуры 2017 – 2019 годы в руб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816</Words>
  <Application>Microsoft Office PowerPoint</Application>
  <PresentationFormat>Экран (4:3)</PresentationFormat>
  <Paragraphs>371</Paragraphs>
  <Slides>77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Муниципальное казённое учреждение   «Культурно-информационный методический центр»   Шкотовский  муниципальный  район</vt:lpstr>
      <vt:lpstr>Слайд 2</vt:lpstr>
      <vt:lpstr> Основные направления работы в 2019году  в рамках  Национального  проекта «Культура»  </vt:lpstr>
      <vt:lpstr> В рамках реализации проекта  «Культурная среда»  завершено  строительство  Дома культуры в с. Многоудобное</vt:lpstr>
      <vt:lpstr>Общая сумма строительства ДК с. Многоудобное 53 190 945 руб.</vt:lpstr>
      <vt:lpstr>Слайд 6</vt:lpstr>
      <vt:lpstr>Разработана проектная документация  на строительство культурно-досугового центра   в п. Штыково  на сумму  4 428 443, 86 руб.</vt:lpstr>
      <vt:lpstr>Слайд 8</vt:lpstr>
      <vt:lpstr>Выполнение плана дорожной карты по повышению средней заработной платы работников культуры 2017 – 2019 годы в руб.</vt:lpstr>
      <vt:lpstr>Слайд 10</vt:lpstr>
      <vt:lpstr>2017 - 2019 гг.</vt:lpstr>
      <vt:lpstr>клубные формирования – 152  участников в них  - 2481</vt:lpstr>
      <vt:lpstr>Слайд 13</vt:lpstr>
      <vt:lpstr>53 победы в Международных, Всероссийских, Дальневосточных и краевых конкурсах.</vt:lpstr>
      <vt:lpstr>Елена Постоногова  КДЦ п. Подъяпольское (рук. Касаткина И.Б.) </vt:lpstr>
      <vt:lpstr>Лауреаты II и III степени Международного танцевального  конкурса-фестиваля  «ASIA-DANS 2019» т/к «Триумф» ДК пгт Шкотово (рук. Кудрявцева Е.А.)</vt:lpstr>
      <vt:lpstr>Слайд 17</vt:lpstr>
      <vt:lpstr>Слайд 18</vt:lpstr>
      <vt:lpstr> Победители Дальневосточного конкурса чтецов «Моя любовь – моя Россия»  РДК пгт Смоляниново (рук. Сапетина Е.А.)</vt:lpstr>
      <vt:lpstr>Лауреаты I степени краевого конкурса «Звездопад»</vt:lpstr>
      <vt:lpstr>Слайд 21</vt:lpstr>
      <vt:lpstr>Слайд 22</vt:lpstr>
      <vt:lpstr>Слайд 23</vt:lpstr>
      <vt:lpstr>  Книжный фонд –  105 758 Число читателей – 7167 Число посещений библиотек –62517 книговыдача  -  125353 </vt:lpstr>
      <vt:lpstr>Вероника Позднякова читательница поселенческой библиотеки с. Центральное  (библиотекарь Пантелеева Е.В.)</vt:lpstr>
      <vt:lpstr>Победители Всесоюзного конкурса «Аленький цветочек» читатели библиотеки п. Подъяпольское</vt:lpstr>
      <vt:lpstr>Елена Игоревна Петрунина заведующий поселенческой библиотекой п. Подъяпольское  </vt:lpstr>
      <vt:lpstr>Библиотеки района  - это «центры притяжения» увлечённых  любознательных людей </vt:lpstr>
      <vt:lpstr>Библиотеки района приняли участие в краевой акции  «Улыбнитесь мне в ответ», посвящённой Радию Погодину</vt:lpstr>
      <vt:lpstr>Победитель районного конкурса «От книги к  театру», посвящённый  220-летию со дня рождения  А.С. Пушкина и Году театра. </vt:lpstr>
      <vt:lpstr>Слайд 31</vt:lpstr>
      <vt:lpstr>Слайд 32</vt:lpstr>
      <vt:lpstr>За летний период для детей района проведено  520 мероприятий</vt:lpstr>
      <vt:lpstr>Слайд 34</vt:lpstr>
      <vt:lpstr>Слайд 35</vt:lpstr>
      <vt:lpstr>Слайд 36</vt:lpstr>
      <vt:lpstr>Мероприятия по формированию гражданского сознания и патриотических ценностей</vt:lpstr>
      <vt:lpstr>СВЕЧА   ПАМЯТИ</vt:lpstr>
      <vt:lpstr>Слайд 39</vt:lpstr>
      <vt:lpstr>Слайд 40</vt:lpstr>
      <vt:lpstr>Районный конкурс  «Россия многонациональная»</vt:lpstr>
      <vt:lpstr>Слайд 42</vt:lpstr>
      <vt:lpstr>Мероприятия по экологическому воспитанию и образованию</vt:lpstr>
      <vt:lpstr>Более 600 детей приняли участие в мероприятиях по экологическому воспитанию с апреля по октябрь</vt:lpstr>
      <vt:lpstr>Мероприятия по воспитанию и пропаганде физической культуры, за здоровый образ жизни</vt:lpstr>
      <vt:lpstr>Слайд 46</vt:lpstr>
      <vt:lpstr>Мероприятия на открытых площадках</vt:lpstr>
      <vt:lpstr>Слайд 48</vt:lpstr>
      <vt:lpstr>Слайд 49</vt:lpstr>
      <vt:lpstr>Слайд 50</vt:lpstr>
      <vt:lpstr>Летние вечера пгт Смоляниново</vt:lpstr>
      <vt:lpstr>«Летние вечера» посетило около 400 человек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135-лет деревни Речица</vt:lpstr>
      <vt:lpstr>Слайд 62</vt:lpstr>
      <vt:lpstr>Слайд 63</vt:lpstr>
      <vt:lpstr>Слайд 64</vt:lpstr>
      <vt:lpstr>Слайд 65</vt:lpstr>
      <vt:lpstr>Слайд 66</vt:lpstr>
      <vt:lpstr>Слайд 67</vt:lpstr>
      <vt:lpstr>День рыбака</vt:lpstr>
      <vt:lpstr>Слайд 69</vt:lpstr>
      <vt:lpstr>Слайд 70</vt:lpstr>
      <vt:lpstr>Слайд 71</vt:lpstr>
      <vt:lpstr>Слайд 72</vt:lpstr>
      <vt:lpstr>Слайд 73</vt:lpstr>
      <vt:lpstr>Слайд 74</vt:lpstr>
      <vt:lpstr>Расходы на содержание учреждений культуры,  тыс.руб</vt:lpstr>
      <vt:lpstr>Выручка от платных услуг,  тыс. руб. </vt:lpstr>
      <vt:lpstr>Слайд 77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учреждение   «Культурно-информационный методический центр»   Шкотовский  муниципальный  район</dc:title>
  <dc:creator>User</dc:creator>
  <cp:lastModifiedBy>User</cp:lastModifiedBy>
  <cp:revision>202</cp:revision>
  <dcterms:created xsi:type="dcterms:W3CDTF">2019-11-21T02:54:04Z</dcterms:created>
  <dcterms:modified xsi:type="dcterms:W3CDTF">2019-12-17T03:58:26Z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4896239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