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themeOverride+xml" PartName="/ppt/theme/themeOverr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drawingml.chart+xml" PartName="/ppt/charts/chart6.xml"/>
  <Override ContentType="application/vnd.openxmlformats-officedocument.drawingml.chart+xml" PartName="/ppt/charts/chart7.xml"/>
  <Default ContentType="application/vnd.openxmlformats-officedocument.spreadsheetml.sheet" Extension="xlsx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66" r:id="rId4"/>
    <p:sldId id="260" r:id="rId5"/>
    <p:sldId id="263" r:id="rId6"/>
    <p:sldId id="264" r:id="rId7"/>
    <p:sldId id="294" r:id="rId8"/>
    <p:sldId id="285" r:id="rId9"/>
    <p:sldId id="286" r:id="rId10"/>
    <p:sldId id="314" r:id="rId11"/>
    <p:sldId id="311" r:id="rId12"/>
    <p:sldId id="316" r:id="rId13"/>
    <p:sldId id="265" r:id="rId14"/>
    <p:sldId id="267" r:id="rId15"/>
    <p:sldId id="268" r:id="rId16"/>
    <p:sldId id="269" r:id="rId17"/>
    <p:sldId id="270" r:id="rId18"/>
    <p:sldId id="317" r:id="rId19"/>
    <p:sldId id="287" r:id="rId20"/>
    <p:sldId id="288" r:id="rId21"/>
    <p:sldId id="290" r:id="rId22"/>
    <p:sldId id="273" r:id="rId23"/>
    <p:sldId id="274" r:id="rId24"/>
    <p:sldId id="306" r:id="rId25"/>
    <p:sldId id="278" r:id="rId26"/>
    <p:sldId id="321" r:id="rId27"/>
    <p:sldId id="282" r:id="rId28"/>
    <p:sldId id="322" r:id="rId29"/>
    <p:sldId id="295" r:id="rId30"/>
    <p:sldId id="320" r:id="rId31"/>
    <p:sldId id="284" r:id="rId32"/>
    <p:sldId id="262" r:id="rId33"/>
    <p:sldId id="289" r:id="rId34"/>
    <p:sldId id="296" r:id="rId35"/>
    <p:sldId id="299" r:id="rId36"/>
    <p:sldId id="291" r:id="rId37"/>
    <p:sldId id="318" r:id="rId38"/>
    <p:sldId id="323" r:id="rId39"/>
    <p:sldId id="29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2" d="100"/>
          <a:sy n="82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1.xml" Type="http://schemas.openxmlformats.org/officeDocument/2006/relationships/themeOverrid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фактическая сумма переданная поселениями по соглашениям </c:v>
                </c:pt>
              </c:strCache>
            </c:strRef>
          </c:tx>
          <c:spPr>
            <a:solidFill>
              <a:srgbClr val="880FCB"/>
            </a:solidFill>
          </c:spPr>
          <c:dLbls>
            <c:txPr>
              <a:bodyPr/>
              <a:lstStyle/>
              <a:p>
                <a:pPr>
                  <a:defRPr b="1" i="0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 formatCode="dd/mm/yyyy">
                  <c:v>43435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2475</c:v>
                </c:pt>
                <c:pt idx="1">
                  <c:v>4593</c:v>
                </c:pt>
                <c:pt idx="2">
                  <c:v>11485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факт.расходы</c:v>
                </c:pt>
              </c:strCache>
            </c:strRef>
          </c:tx>
          <c:dLbls>
            <c:txPr>
              <a:bodyPr/>
              <a:lstStyle/>
              <a:p>
                <a:pPr>
                  <a:defRPr b="1" i="0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 formatCode="dd/mm/yyyy">
                  <c:v>43435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37756.300000000003</c:v>
                </c:pt>
                <c:pt idx="1">
                  <c:v>39477.300000000003</c:v>
                </c:pt>
                <c:pt idx="2">
                  <c:v>35448.800000000003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плановые суммы поселений по соглашениям</c:v>
                </c:pt>
              </c:strCache>
            </c:strRef>
          </c:tx>
          <c:dLbls>
            <c:dLbl>
              <c:idx val="0"/>
              <c:layout>
                <c:manualLayout>
                  <c:x val="3.3950617283950615E-2"/>
                  <c:y val="-2.6972353337828731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tx2"/>
                        </a:solidFill>
                      </a:rPr>
                      <a:t>7</a:t>
                    </a:r>
                    <a:r>
                      <a:rPr lang="en-US" baseline="0" dirty="0">
                        <a:solidFill>
                          <a:schemeClr val="tx2"/>
                        </a:solidFill>
                      </a:rPr>
                      <a:t>877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3.2407407407407531E-2"/>
                  <c:y val="-5.3944706675657381E-3"/>
                </c:manualLayout>
              </c:layout>
              <c:showVal val="1"/>
            </c:dLbl>
            <c:dLbl>
              <c:idx val="2"/>
              <c:layout>
                <c:manualLayout>
                  <c:x val="5.0925925925925923E-2"/>
                  <c:y val="-5.3944706675657381E-3"/>
                </c:manualLayout>
              </c:layout>
              <c:showVal val="1"/>
            </c:dLbl>
            <c:txPr>
              <a:bodyPr/>
              <a:lstStyle/>
              <a:p>
                <a:pPr>
                  <a:defRPr b="1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 formatCode="dd/mm/yyyy">
                  <c:v>43435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5367</c:v>
                </c:pt>
                <c:pt idx="1">
                  <c:v>7188</c:v>
                </c:pt>
                <c:pt idx="2">
                  <c:v>13435</c:v>
                </c:pt>
              </c:numCache>
            </c:numRef>
          </c:val>
        </c:ser>
        <c:shape val="box"/>
        <c:axId val="132716416"/>
        <c:axId val="122108160"/>
        <c:axId val="0"/>
      </c:bar3DChart>
      <c:catAx>
        <c:axId val="132716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ru-RU"/>
          </a:p>
        </c:txPr>
        <c:crossAx val="122108160"/>
        <c:crosses val="autoZero"/>
        <c:auto val="1"/>
        <c:lblAlgn val="ctr"/>
        <c:lblOffset val="100"/>
      </c:catAx>
      <c:valAx>
        <c:axId val="122108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ru-RU"/>
          </a:p>
        </c:txPr>
        <c:crossAx val="1327164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aseline="0">
              <a:solidFill>
                <a:schemeClr val="tx2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3.0864197530864274E-3"/>
                  <c:y val="-5.6641942009440296E-2"/>
                </c:manualLayout>
              </c:layout>
              <c:showVal val="1"/>
            </c:dLbl>
            <c:dLbl>
              <c:idx val="1"/>
              <c:layout>
                <c:manualLayout>
                  <c:x val="2.7777656265189091E-2"/>
                  <c:y val="-4.8550236008091815E-2"/>
                </c:manualLayout>
              </c:layout>
              <c:showVal val="1"/>
            </c:dLbl>
            <c:dLbl>
              <c:idx val="2"/>
              <c:layout>
                <c:manualLayout>
                  <c:x val="1.5432098765432129E-2"/>
                  <c:y val="-5.1247471341874566E-2"/>
                </c:manualLayout>
              </c:layout>
              <c:showVal val="1"/>
            </c:dLbl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24580</c:v>
                </c:pt>
                <c:pt idx="1">
                  <c:v>30289</c:v>
                </c:pt>
                <c:pt idx="2">
                  <c:v>35237</c:v>
                </c:pt>
              </c:numCache>
            </c:numRef>
          </c:val>
        </c:ser>
        <c:shape val="cylinder"/>
        <c:axId val="149206912"/>
        <c:axId val="149517440"/>
        <c:axId val="0"/>
      </c:bar3DChart>
      <c:catAx>
        <c:axId val="149206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 baseline="0">
                <a:solidFill>
                  <a:schemeClr val="tx1"/>
                </a:solidFill>
              </a:defRPr>
            </a:pPr>
            <a:endParaRPr lang="ru-RU"/>
          </a:p>
        </c:txPr>
        <c:crossAx val="149517440"/>
        <c:crosses val="autoZero"/>
        <c:auto val="1"/>
        <c:lblAlgn val="ctr"/>
        <c:lblOffset val="100"/>
      </c:catAx>
      <c:valAx>
        <c:axId val="149517440"/>
        <c:scaling>
          <c:orientation val="minMax"/>
        </c:scaling>
        <c:axPos val="l"/>
        <c:majorGridlines>
          <c:spPr>
            <a:effectLst>
              <a:innerShdw blurRad="114300">
                <a:prstClr val="black"/>
              </a:inn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 b="1" i="1" baseline="0">
                <a:solidFill>
                  <a:schemeClr val="tx1"/>
                </a:solidFill>
              </a:defRPr>
            </a:pPr>
            <a:endParaRPr lang="ru-RU"/>
          </a:p>
        </c:txPr>
        <c:crossAx val="149206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0.16372035092835618"/>
          <c:y val="3.5064059339177341E-2"/>
          <c:w val="0.79037304364732186"/>
          <c:h val="0.86270626151501795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11F73"/>
            </a:solidFill>
            <a:scene3d>
              <a:camera prst="orthographicFront"/>
              <a:lightRig rig="threePt" dir="t"/>
            </a:scene3d>
            <a:sp3d>
              <a:bevelT w="25400"/>
            </a:sp3d>
          </c:spPr>
          <c:dLbls>
            <c:dLbl>
              <c:idx val="0"/>
              <c:layout>
                <c:manualLayout>
                  <c:x val="0.16203703703703745"/>
                  <c:y val="-9.1706213729352642E-2"/>
                </c:manualLayout>
              </c:layout>
              <c:showVal val="1"/>
            </c:dLbl>
            <c:dLbl>
              <c:idx val="1"/>
              <c:layout>
                <c:manualLayout>
                  <c:x val="0.14197530864197541"/>
                  <c:y val="-8.3614295347270065E-2"/>
                </c:manualLayout>
              </c:layout>
              <c:showVal val="1"/>
            </c:dLbl>
            <c:dLbl>
              <c:idx val="2"/>
              <c:layout>
                <c:manualLayout>
                  <c:x val="8.4876543209876559E-2"/>
                  <c:y val="-9.9797707349966305E-2"/>
                </c:manualLayout>
              </c:layout>
              <c:showVal val="1"/>
            </c:dLbl>
            <c:numFmt formatCode="General" sourceLinked="0"/>
            <c:txPr>
              <a:bodyPr/>
              <a:lstStyle/>
              <a:p>
                <a:pPr>
                  <a:defRPr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01.12.2018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5749.5</c:v>
                </c:pt>
                <c:pt idx="1">
                  <c:v>5297.8</c:v>
                </c:pt>
                <c:pt idx="2">
                  <c:v>8416.369999999999</c:v>
                </c:pt>
              </c:numCache>
            </c:numRef>
          </c:val>
        </c:ser>
        <c:shape val="box"/>
        <c:axId val="149851520"/>
        <c:axId val="149900672"/>
        <c:axId val="0"/>
      </c:bar3DChart>
      <c:catAx>
        <c:axId val="1498515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chemeClr val="tx1"/>
                </a:solidFill>
              </a:defRPr>
            </a:pPr>
            <a:endParaRPr lang="ru-RU"/>
          </a:p>
        </c:txPr>
        <c:crossAx val="149900672"/>
        <c:crosses val="autoZero"/>
        <c:auto val="1"/>
        <c:lblAlgn val="ctr"/>
        <c:lblOffset val="100"/>
      </c:catAx>
      <c:valAx>
        <c:axId val="149900672"/>
        <c:scaling>
          <c:orientation val="minMax"/>
          <c:max val="20000"/>
          <c:min val="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ru-RU"/>
          </a:p>
        </c:txPr>
        <c:crossAx val="1498515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808BF"/>
            </a:solidFill>
          </c:spPr>
          <c:dLbls>
            <c:dLbl>
              <c:idx val="0"/>
              <c:layout>
                <c:manualLayout>
                  <c:x val="2.9320987654320996E-2"/>
                  <c:y val="-0.29463342939392118"/>
                </c:manualLayout>
              </c:layout>
              <c:showVal val="1"/>
            </c:dLbl>
            <c:dLbl>
              <c:idx val="1"/>
              <c:layout>
                <c:manualLayout>
                  <c:x val="1.5432098765432146E-2"/>
                  <c:y val="-0.43212902977775253"/>
                </c:manualLayout>
              </c:layout>
              <c:showVal val="1"/>
            </c:dLbl>
            <c:dLbl>
              <c:idx val="2"/>
              <c:layout>
                <c:manualLayout>
                  <c:x val="2.3148148148148147E-2"/>
                  <c:y val="-0.38442647454254708"/>
                </c:manualLayout>
              </c:layout>
              <c:showVal val="1"/>
            </c:dLbl>
            <c:txPr>
              <a:bodyPr anchor="t" anchorCtr="1"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01.12.2018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1660.2</c:v>
                </c:pt>
                <c:pt idx="1">
                  <c:v>1692.4</c:v>
                </c:pt>
                <c:pt idx="2">
                  <c:v>1805.5</c:v>
                </c:pt>
              </c:numCache>
            </c:numRef>
          </c:val>
        </c:ser>
        <c:shape val="cylinder"/>
        <c:axId val="133504384"/>
        <c:axId val="133514752"/>
        <c:axId val="0"/>
      </c:bar3DChart>
      <c:catAx>
        <c:axId val="133504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chemeClr val="tx1"/>
                </a:solidFill>
              </a:defRPr>
            </a:pPr>
            <a:endParaRPr lang="ru-RU"/>
          </a:p>
        </c:txPr>
        <c:crossAx val="133514752"/>
        <c:crosses val="autoZero"/>
        <c:auto val="1"/>
        <c:lblAlgn val="ctr"/>
        <c:lblOffset val="100"/>
      </c:catAx>
      <c:valAx>
        <c:axId val="1335147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 i="0" baseline="0">
                <a:solidFill>
                  <a:schemeClr val="tx1"/>
                </a:solidFill>
              </a:defRPr>
            </a:pPr>
            <a:endParaRPr lang="ru-RU"/>
          </a:p>
        </c:txPr>
        <c:crossAx val="13350438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3.5273858460171115E-2"/>
          <c:y val="2.9394882050142578E-2"/>
          <c:w val="0.92945228307965755"/>
          <c:h val="0.7308615541034163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 baseline="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01.10.2018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2641</c:v>
                </c:pt>
                <c:pt idx="1">
                  <c:v>2546</c:v>
                </c:pt>
                <c:pt idx="2">
                  <c:v>2213</c:v>
                </c:pt>
              </c:numCache>
            </c:numRef>
          </c:val>
        </c:ser>
        <c:dLbls>
          <c:showVal val="1"/>
        </c:dLbls>
        <c:shape val="box"/>
        <c:axId val="141953280"/>
        <c:axId val="142036992"/>
        <c:axId val="121697600"/>
      </c:bar3DChart>
      <c:catAx>
        <c:axId val="1419532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 i="0" baseline="0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42036992"/>
        <c:crosses val="autoZero"/>
        <c:auto val="1"/>
        <c:lblAlgn val="ctr"/>
        <c:lblOffset val="100"/>
      </c:catAx>
      <c:valAx>
        <c:axId val="1420369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1953280"/>
        <c:crosses val="autoZero"/>
        <c:crossBetween val="between"/>
      </c:valAx>
      <c:serAx>
        <c:axId val="121697600"/>
        <c:scaling>
          <c:orientation val="minMax"/>
        </c:scaling>
        <c:delete val="1"/>
        <c:axPos val="b"/>
        <c:tickLblPos val="none"/>
        <c:crossAx val="142036992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4.868597462805449E-2"/>
          <c:y val="6.2844079206032313E-2"/>
          <c:w val="0.93423517914205367"/>
          <c:h val="0.9371559207939675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1.7935860233985364E-2"/>
                  <c:y val="-4.5704784877114532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rPr>
                      <a:t>1</a:t>
                    </a:r>
                    <a:r>
                      <a:rPr lang="ru-RU" sz="1400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rPr>
                      <a:t>59447</a:t>
                    </a:r>
                    <a:endParaRPr lang="en-US" sz="1400" b="1" dirty="0">
                      <a:latin typeface="Bodoni MT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1.1957240155990196E-2"/>
                  <c:y val="-2.8565490548196477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rPr>
                      <a:t>1</a:t>
                    </a:r>
                    <a:r>
                      <a:rPr lang="ru-RU" sz="1400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rPr>
                      <a:t>59586</a:t>
                    </a:r>
                    <a:endParaRPr lang="en-US" sz="1400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4839650584963302E-2"/>
                  <c:y val="-3.7135137712655669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rPr>
                      <a:t>1</a:t>
                    </a:r>
                    <a:r>
                      <a:rPr lang="ru-RU" sz="1400" b="1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47045</a:t>
                    </a:r>
                    <a:endParaRPr lang="en-US" sz="1400" b="1" dirty="0"/>
                  </a:p>
                </c:rich>
              </c:tx>
              <c:showVal val="1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24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01.10.2018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159447</c:v>
                </c:pt>
                <c:pt idx="1">
                  <c:v>159586</c:v>
                </c:pt>
                <c:pt idx="2">
                  <c:v>147045</c:v>
                </c:pt>
              </c:numCache>
            </c:numRef>
          </c:val>
        </c:ser>
        <c:dLbls>
          <c:showVal val="1"/>
        </c:dLbls>
        <c:shape val="box"/>
        <c:axId val="149852928"/>
        <c:axId val="149854464"/>
        <c:axId val="149598208"/>
      </c:bar3DChart>
      <c:catAx>
        <c:axId val="1498529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 i="0" baseline="0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49854464"/>
        <c:crossesAt val="500"/>
        <c:auto val="1"/>
        <c:lblAlgn val="ctr"/>
        <c:lblOffset val="100"/>
      </c:catAx>
      <c:valAx>
        <c:axId val="149854464"/>
        <c:scaling>
          <c:logBase val="10"/>
          <c:orientation val="minMax"/>
        </c:scaling>
        <c:delete val="1"/>
        <c:axPos val="l"/>
        <c:numFmt formatCode="General" sourceLinked="1"/>
        <c:tickLblPos val="none"/>
        <c:crossAx val="149852928"/>
        <c:crosses val="autoZero"/>
        <c:crossBetween val="between"/>
      </c:valAx>
      <c:serAx>
        <c:axId val="149598208"/>
        <c:scaling>
          <c:orientation val="minMax"/>
        </c:scaling>
        <c:delete val="1"/>
        <c:axPos val="b"/>
        <c:tickLblPos val="none"/>
        <c:crossAx val="149854464"/>
        <c:crossesAt val="500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/>
            </a:pPr>
            <a:r>
              <a:rPr lang="ru-RU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Соотношение клубных формирований и коллективов самодеятельного народного творчества по жанрам</a:t>
            </a:r>
          </a:p>
        </c:rich>
      </c:tx>
      <c:layout/>
    </c:title>
    <c:view3D>
      <c:rotX val="4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34BECC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20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танцевальные</c:v>
                </c:pt>
                <c:pt idx="1">
                  <c:v>вокальные</c:v>
                </c:pt>
                <c:pt idx="2">
                  <c:v>театральные</c:v>
                </c:pt>
                <c:pt idx="3">
                  <c:v>ВИА, оркестр народных инструментов</c:v>
                </c:pt>
                <c:pt idx="4">
                  <c:v>декоративноприкладн.</c:v>
                </c:pt>
                <c:pt idx="5">
                  <c:v>прочие</c:v>
                </c:pt>
                <c:pt idx="6">
                  <c:v>ИЗО</c:v>
                </c:pt>
                <c:pt idx="7">
                  <c:v>Любительские объединения по интересам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</c:v>
                </c:pt>
                <c:pt idx="1">
                  <c:v>16</c:v>
                </c:pt>
                <c:pt idx="2">
                  <c:v>16</c:v>
                </c:pt>
                <c:pt idx="3">
                  <c:v>1</c:v>
                </c:pt>
                <c:pt idx="4">
                  <c:v>16</c:v>
                </c:pt>
                <c:pt idx="5">
                  <c:v>10</c:v>
                </c:pt>
                <c:pt idx="6">
                  <c:v>7</c:v>
                </c:pt>
                <c:pt idx="7">
                  <c:v>58</c:v>
                </c:pt>
              </c:numCache>
            </c:numRef>
          </c:val>
        </c:ser>
        <c:dLbls>
          <c:showPercent val="1"/>
        </c:dLbls>
      </c:pie3DChart>
      <c:spPr>
        <a:noFill/>
        <a:ln w="25401">
          <a:noFill/>
        </a:ln>
      </c:spPr>
    </c:plotArea>
    <c:legend>
      <c:legendPos val="t"/>
      <c:layout/>
      <c:txPr>
        <a:bodyPr/>
        <a:lstStyle/>
        <a:p>
          <a:pPr>
            <a:defRPr sz="1400" b="1" i="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3FA9-10F8-4C91-AA5A-E7D14EF2E4D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7CDE-C75F-45DB-9F5D-CD118F8B5A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3FA9-10F8-4C91-AA5A-E7D14EF2E4D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7CDE-C75F-45DB-9F5D-CD118F8B5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3FA9-10F8-4C91-AA5A-E7D14EF2E4D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7CDE-C75F-45DB-9F5D-CD118F8B5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3FA9-10F8-4C91-AA5A-E7D14EF2E4D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7CDE-C75F-45DB-9F5D-CD118F8B5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3FA9-10F8-4C91-AA5A-E7D14EF2E4D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987CDE-C75F-45DB-9F5D-CD118F8B5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3FA9-10F8-4C91-AA5A-E7D14EF2E4D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7CDE-C75F-45DB-9F5D-CD118F8B5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3FA9-10F8-4C91-AA5A-E7D14EF2E4D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7CDE-C75F-45DB-9F5D-CD118F8B5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3FA9-10F8-4C91-AA5A-E7D14EF2E4D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7CDE-C75F-45DB-9F5D-CD118F8B5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3FA9-10F8-4C91-AA5A-E7D14EF2E4D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7CDE-C75F-45DB-9F5D-CD118F8B5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3FA9-10F8-4C91-AA5A-E7D14EF2E4D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7CDE-C75F-45DB-9F5D-CD118F8B5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3FA9-10F8-4C91-AA5A-E7D14EF2E4D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7CDE-C75F-45DB-9F5D-CD118F8B5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113FA9-10F8-4C91-AA5A-E7D14EF2E4D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987CDE-C75F-45DB-9F5D-CD118F8B5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6034682"/>
          </a:xfrm>
          <a:noFill/>
          <a:ln>
            <a:solidFill>
              <a:schemeClr val="accent4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</a:rPr>
              <a:t>Муниципальное казённое учреждение </a:t>
            </a:r>
            <a:r>
              <a:rPr lang="ru-RU" sz="3600" b="1" dirty="0">
                <a:solidFill>
                  <a:schemeClr val="tx1"/>
                </a:solidFill>
                <a:effectLst/>
              </a:rPr>
              <a:t/>
            </a:r>
            <a:br>
              <a:rPr lang="ru-RU" sz="3600" b="1" dirty="0">
                <a:solidFill>
                  <a:schemeClr val="tx1"/>
                </a:solidFill>
                <a:effectLst/>
              </a:rPr>
            </a:br>
            <a:r>
              <a:rPr lang="ru-RU" sz="3600" b="1" dirty="0">
                <a:solidFill>
                  <a:schemeClr val="tx1"/>
                </a:solidFill>
                <a:effectLst/>
              </a:rPr>
              <a:t/>
            </a:r>
            <a:br>
              <a:rPr lang="ru-RU" sz="3600" b="1" dirty="0">
                <a:solidFill>
                  <a:schemeClr val="tx1"/>
                </a:solidFill>
                <a:effectLst/>
              </a:rPr>
            </a:br>
            <a:r>
              <a:rPr lang="ru-RU" b="1" dirty="0">
                <a:solidFill>
                  <a:schemeClr val="tx1"/>
                </a:solidFill>
                <a:effectLst/>
              </a:rPr>
              <a:t>«Культурно-информационный методический центр»</a:t>
            </a:r>
            <a:br>
              <a:rPr lang="ru-RU" b="1" dirty="0">
                <a:solidFill>
                  <a:schemeClr val="tx1"/>
                </a:solidFill>
                <a:effectLst/>
              </a:rPr>
            </a:br>
            <a:r>
              <a:rPr lang="ru-RU" b="1" dirty="0">
                <a:solidFill>
                  <a:schemeClr val="tx1"/>
                </a:solidFill>
                <a:effectLst/>
              </a:rPr>
              <a:t/>
            </a:r>
            <a:br>
              <a:rPr lang="ru-RU" b="1" dirty="0">
                <a:solidFill>
                  <a:schemeClr val="tx1"/>
                </a:solidFill>
                <a:effectLst/>
              </a:rPr>
            </a:br>
            <a:r>
              <a:rPr lang="ru-RU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Шкотовский  муниципальный  район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Дом культуры с. Стеклянуха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605" y="1143000"/>
            <a:ext cx="7080787" cy="53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191010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404664"/>
            <a:ext cx="8136904" cy="6120680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Продолжается строительство Дома культуры села Многоудобное (второй  этап -  общестроительные работы) в рамках комплексного Плана социального развития центров экономического роста Приморского края, утвержденного постановлением Администрации ПК от 29 июня 2018 года № 303-па «Об утверждении плана социального развития центров экономического роста Приморского края»: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Общая сумма осваиваемых средств в 2018 году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27 080 800руб.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Дом культуры с. Многоудобное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80" y="1412776"/>
            <a:ext cx="421038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696" y="1412776"/>
            <a:ext cx="3774752" cy="503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Выручка от платных услуг,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тыс. руб.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4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200" y="188640"/>
            <a:ext cx="7200800" cy="16561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Попав однажды в плен чудесный,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Не вырвешься уже вовек!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Мир бесконечно интересный,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Волшебный мир библиотек!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 descr="http://i.biblioteka-pilna.ru/u/fc/090284e55411e291d8a933826c674f/-/pero_svito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1780034" cy="169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72816"/>
            <a:ext cx="6635600" cy="49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Книжный фонд – </a:t>
            </a:r>
            <a:r>
              <a:rPr lang="ru-RU" sz="2800" dirty="0" smtClean="0">
                <a:solidFill>
                  <a:schemeClr val="tx1"/>
                </a:solidFill>
              </a:rPr>
              <a:t>105682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Число читателей – </a:t>
            </a:r>
            <a:r>
              <a:rPr lang="ru-RU" sz="2800" dirty="0" smtClean="0">
                <a:solidFill>
                  <a:schemeClr val="tx1"/>
                </a:solidFill>
              </a:rPr>
              <a:t>7380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Число посещений библиотек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60828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книговыдача  - </a:t>
            </a:r>
            <a:r>
              <a:rPr lang="ru-RU" sz="2800" dirty="0" smtClean="0">
                <a:solidFill>
                  <a:schemeClr val="tx1"/>
                </a:solidFill>
              </a:rPr>
              <a:t>128240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экземпляра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5378"/>
            <a:ext cx="6408712" cy="47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9888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Библиотеки района приняли активное участие в краевом конкурсе «Мы – </a:t>
            </a:r>
            <a:r>
              <a:rPr lang="ru-RU" sz="1800" dirty="0" err="1" smtClean="0">
                <a:solidFill>
                  <a:schemeClr val="tx1"/>
                </a:solidFill>
              </a:rPr>
              <a:t>Приморцы</a:t>
            </a:r>
            <a:r>
              <a:rPr lang="ru-RU" sz="1800" dirty="0" smtClean="0">
                <a:solidFill>
                  <a:schemeClr val="tx1"/>
                </a:solidFill>
              </a:rPr>
              <a:t>». На итоговой церемонии награждения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 г. Владивосток были отмечены работы библиотекарей: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Н.Г. </a:t>
            </a:r>
            <a:r>
              <a:rPr lang="ru-RU" sz="1800" dirty="0" err="1" smtClean="0">
                <a:solidFill>
                  <a:schemeClr val="tx1"/>
                </a:solidFill>
              </a:rPr>
              <a:t>Скажутиной</a:t>
            </a:r>
            <a:r>
              <a:rPr lang="ru-RU" sz="1800" dirty="0" smtClean="0">
                <a:solidFill>
                  <a:schemeClr val="tx1"/>
                </a:solidFill>
              </a:rPr>
              <a:t>  с. Штыково,</a:t>
            </a:r>
            <a:r>
              <a:rPr lang="ru-RU" sz="16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Е.И. Петруниной п. Подъяпольское, О.А. Кан </a:t>
            </a:r>
            <a:r>
              <a:rPr lang="ru-RU" sz="1800" dirty="0" err="1" smtClean="0">
                <a:solidFill>
                  <a:schemeClr val="tx1"/>
                </a:solidFill>
              </a:rPr>
              <a:t>пгт</a:t>
            </a:r>
            <a:r>
              <a:rPr lang="ru-RU" sz="1800" dirty="0" smtClean="0">
                <a:solidFill>
                  <a:schemeClr val="tx1"/>
                </a:solidFill>
              </a:rPr>
              <a:t> Смоляниново, С.Е. </a:t>
            </a:r>
            <a:r>
              <a:rPr lang="ru-RU" sz="1800" dirty="0" err="1" smtClean="0">
                <a:solidFill>
                  <a:schemeClr val="tx1"/>
                </a:solidFill>
              </a:rPr>
              <a:t>Некрас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пгт</a:t>
            </a:r>
            <a:r>
              <a:rPr lang="ru-RU" sz="1800" dirty="0" smtClean="0">
                <a:solidFill>
                  <a:schemeClr val="tx1"/>
                </a:solidFill>
              </a:rPr>
              <a:t> Шкотово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55002" cy="484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Библиотека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пгт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Смоляниново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Литературная гостиная «Свеча»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руководитель О.А. Кан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43282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522" y="3356992"/>
            <a:ext cx="4925104" cy="328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>
                <a:solidFill>
                  <a:schemeClr val="tx1"/>
                </a:solidFill>
              </a:rPr>
              <a:t>Ольга Гладких, Сергей </a:t>
            </a:r>
            <a:r>
              <a:rPr lang="ru-RU" sz="2700" dirty="0" err="1" smtClean="0">
                <a:solidFill>
                  <a:schemeClr val="tx1"/>
                </a:solidFill>
              </a:rPr>
              <a:t>Глупак</a:t>
            </a:r>
            <a:r>
              <a:rPr lang="ru-RU" sz="2700" dirty="0" smtClean="0">
                <a:solidFill>
                  <a:schemeClr val="tx1"/>
                </a:solidFill>
              </a:rPr>
              <a:t>, Сергей Прохоров - финалисты Всероссийского ежегодного литературного конкурса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«Герои Великой Победы 2018».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F:\DCIM\101MSDCF\DSC00218.JPG"/>
          <p:cNvPicPr/>
          <p:nvPr/>
        </p:nvPicPr>
        <p:blipFill>
          <a:blip r:embed="rId2" cstate="print"/>
          <a:srcRect l="14153" r="18870"/>
          <a:stretch>
            <a:fillRect/>
          </a:stretch>
        </p:blipFill>
        <p:spPr bwMode="auto">
          <a:xfrm>
            <a:off x="323528" y="2132856"/>
            <a:ext cx="2277791" cy="450820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72816"/>
            <a:ext cx="2780220" cy="41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76872"/>
            <a:ext cx="2554805" cy="44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Библиотека </a:t>
            </a:r>
            <a:r>
              <a:rPr lang="ru-RU" sz="2000" dirty="0" err="1" smtClean="0">
                <a:solidFill>
                  <a:schemeClr val="tx1"/>
                </a:solidFill>
              </a:rPr>
              <a:t>пгт</a:t>
            </a:r>
            <a:r>
              <a:rPr lang="ru-RU" sz="2000" dirty="0" smtClean="0">
                <a:solidFill>
                  <a:schemeClr val="tx1"/>
                </a:solidFill>
              </a:rPr>
              <a:t> Смоляниново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получила Благодарность в номинации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u="sng" dirty="0" smtClean="0">
                <a:solidFill>
                  <a:schemeClr val="tx1"/>
                </a:solidFill>
              </a:rPr>
              <a:t>«Лучшая городская библиотека» </a:t>
            </a:r>
            <a:r>
              <a:rPr lang="ru-RU" sz="2000" dirty="0" smtClean="0">
                <a:solidFill>
                  <a:schemeClr val="tx1"/>
                </a:solidFill>
              </a:rPr>
              <a:t>по итогам пятого краевого смотра – конкурса среди муниципальных библиотек Приморского края. 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20898"/>
            <a:ext cx="7088733" cy="47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4586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Сеть учреждений культуры: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- </a:t>
            </a:r>
            <a:r>
              <a:rPr lang="ru-RU" sz="4000" b="1" dirty="0" smtClean="0">
                <a:solidFill>
                  <a:schemeClr val="tx1"/>
                </a:solidFill>
                <a:effectLst/>
              </a:rPr>
              <a:t>10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 учреждений </a:t>
            </a:r>
            <a:r>
              <a:rPr lang="ru-RU" sz="4000" dirty="0" err="1" smtClean="0">
                <a:solidFill>
                  <a:schemeClr val="tx1"/>
                </a:solidFill>
                <a:effectLst/>
              </a:rPr>
              <a:t>досугового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 типа </a:t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>- </a:t>
            </a:r>
            <a:r>
              <a:rPr lang="ru-RU" sz="4000" b="1" dirty="0" smtClean="0">
                <a:solidFill>
                  <a:schemeClr val="tx1"/>
                </a:solidFill>
                <a:effectLst/>
              </a:rPr>
              <a:t>11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 филиалов библиотек</a:t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endParaRPr lang="ru-RU" sz="4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23529" y="188640"/>
            <a:ext cx="2304255" cy="5937523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400" dirty="0" smtClean="0"/>
              <a:t>Библиотеки района откликнулись на призыв краевой детской библиотеки принять участие в громких чтениях, посвященных </a:t>
            </a:r>
            <a:r>
              <a:rPr lang="ru-RU" sz="2400" b="1" dirty="0" smtClean="0"/>
              <a:t>100-летию Бориса Владимировича </a:t>
            </a:r>
            <a:r>
              <a:rPr lang="ru-RU" sz="2400" b="1" dirty="0" err="1" smtClean="0"/>
              <a:t>Заходера</a:t>
            </a:r>
            <a:r>
              <a:rPr lang="ru-RU" sz="2400" b="1" dirty="0" smtClean="0"/>
              <a:t>. </a:t>
            </a:r>
          </a:p>
          <a:p>
            <a:pPr algn="ctr"/>
            <a:r>
              <a:rPr lang="ru-RU" sz="2400" dirty="0" smtClean="0"/>
              <a:t> В громких чтениях приняло участие около </a:t>
            </a:r>
            <a:r>
              <a:rPr lang="ru-RU" sz="2400" b="1" dirty="0" smtClean="0"/>
              <a:t>300 детей</a:t>
            </a:r>
            <a:endParaRPr lang="ru-RU" sz="24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699792" y="273050"/>
            <a:ext cx="5987008" cy="61802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Читатели библиотеки п. Штыково</a:t>
            </a:r>
            <a:endParaRPr lang="ru-RU" b="1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6119812" cy="458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Святая цель – нести культуру в массы,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Из серых будней праздники творить.</a:t>
            </a: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331238"/>
            <a:ext cx="7416825" cy="524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7592" cy="1008112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Основные показатели досуговых учреждений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за 2018: 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мероприятия  - 2 546 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посещения – 159 586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506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День Победы в селе Стеклянуха</a:t>
            </a:r>
            <a:endParaRPr lang="ru-RU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096677" cy="45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- 2018 гг.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792088"/>
          </a:xfrm>
        </p:spPr>
        <p:txBody>
          <a:bodyPr>
            <a:normAutofit/>
          </a:bodyPr>
          <a:lstStyle/>
          <a:p>
            <a:r>
              <a:rPr lang="ru-RU" b="1" cap="sm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мероприятий</a:t>
            </a:r>
            <a:endParaRPr lang="ru-RU" b="1" cap="small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196753"/>
            <a:ext cx="4175447" cy="6480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600" b="1" dirty="0" smtClean="0"/>
              <a:t>           </a:t>
            </a:r>
            <a:r>
              <a:rPr lang="ru-RU" sz="5000" b="1" cap="sm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посещений</a:t>
            </a:r>
            <a:endParaRPr lang="ru-RU" sz="5000" b="1" cap="small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539552" y="1844824"/>
          <a:ext cx="39604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екст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</a:t>
            </a:r>
            <a:endParaRPr lang="ru-RU" sz="2000" b="1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644008" y="1988840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Самые массовые мероприятия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Шкотовского муниципального района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8195" name="Picture 3" descr="D:\Users\User\Desktop\ФОТО Высоцкий\VSG_2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229600" cy="45216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5661248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Рыбака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3050"/>
            <a:ext cx="3069977" cy="12837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4-й районный фестиваль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«Живи, родник»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23528" y="1524001"/>
            <a:ext cx="2304257" cy="456929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Более двух тысяч участников.</a:t>
            </a:r>
          </a:p>
          <a:p>
            <a:r>
              <a:rPr lang="ru-RU" sz="2400" u="sng" dirty="0" smtClean="0"/>
              <a:t>48 мастеров </a:t>
            </a:r>
            <a:r>
              <a:rPr lang="ru-RU" sz="2400" dirty="0" smtClean="0"/>
              <a:t>прикладного творчества из Владивостока, Артёма, Находки, Большого Камня и </a:t>
            </a:r>
            <a:r>
              <a:rPr lang="ru-RU" sz="2400" dirty="0" err="1" smtClean="0"/>
              <a:t>Спасска-Дальнего</a:t>
            </a:r>
            <a:endParaRPr lang="ru-RU" sz="2400" dirty="0"/>
          </a:p>
        </p:txBody>
      </p:sp>
      <p:pic>
        <p:nvPicPr>
          <p:cNvPr id="12290" name="Picture 2" descr="D:\Users\User\Desktop\ФОТО Высоцкий\VSG_25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6396695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27584" y="5589240"/>
            <a:ext cx="7560840" cy="100811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Победы.</a:t>
            </a:r>
          </a:p>
          <a:p>
            <a:r>
              <a:rPr lang="ru-RU" sz="1800" dirty="0" smtClean="0"/>
              <a:t>В праздновании Дня Победы приняло участие более 13 тыс. человек.</a:t>
            </a:r>
          </a:p>
          <a:p>
            <a:r>
              <a:rPr lang="ru-RU" sz="1800" dirty="0" smtClean="0"/>
              <a:t>В акции «Бессмертный полк», приняло участие более 1134человека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560840" cy="504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Проведено 316 мероприятия, посвящённых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80-летию Приморского края.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 них приняло участие 9784 человек.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2600" b="1" dirty="0" smtClean="0"/>
          </a:p>
          <a:p>
            <a:pPr algn="ctr"/>
            <a:endParaRPr lang="ru-RU" sz="2600" b="1" dirty="0" smtClean="0"/>
          </a:p>
          <a:p>
            <a:pPr algn="ctr"/>
            <a:endParaRPr lang="ru-RU" sz="2600" b="1" dirty="0" smtClean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</p:txBody>
      </p:sp>
      <p:pic>
        <p:nvPicPr>
          <p:cNvPr id="2050" name="Picture 2" descr="D:\Users\User\Desktop\обмен\Левкова\ФОТО\2018\Библиотека Смоляниново\книжкина неделя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5376597" cy="3024336"/>
          </a:xfrm>
          <a:prstGeom prst="rect">
            <a:avLst/>
          </a:prstGeom>
          <a:noFill/>
        </p:spPr>
      </p:pic>
      <p:pic>
        <p:nvPicPr>
          <p:cNvPr id="2051" name="Picture 3" descr="D:\Users\User\Desktop\обмен\Левкова\ФОТО\2018\Библиотека Смоляниново\игра Шкотовский район 27 шко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499129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Гран-при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на </a:t>
            </a:r>
            <a:r>
              <a:rPr lang="ru-RU" sz="2800" dirty="0" smtClean="0">
                <a:solidFill>
                  <a:schemeClr val="tx1"/>
                </a:solidFill>
              </a:rPr>
              <a:t>выставке достижений муниципалитетов «Улицы Приморского края»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рамках празднования 80-летия Приморского края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Победители районного конкурса на лучшее мероприятие, 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посвящённое 80-летию Приморского края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КДЦ п. Подъяпольское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среди больших учреждений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досугового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типа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31" y="1471298"/>
            <a:ext cx="8057409" cy="440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Основные направления работы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 2018 году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Строительство Дома культуры в с. Многоудобное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Улучшение материально-технической базы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Подготовка и проведение мероприятий, посвящённых 80-летию Приморского края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Повышение квалификации работников культуры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Участие в конкурсах всероссийского и краевого уровней</a:t>
            </a:r>
          </a:p>
          <a:p>
            <a:pPr algn="just"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184086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584" y="5345832"/>
            <a:ext cx="8136904" cy="1107504"/>
          </a:xfrm>
        </p:spPr>
        <p:txBody>
          <a:bodyPr>
            <a:normAutofit/>
          </a:bodyPr>
          <a:lstStyle/>
          <a:p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Культурно-досуговый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 д.Речица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среди малых досуговых учреждений культуры </a:t>
            </a:r>
          </a:p>
          <a:p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D:\Users\User\Desktop\обмен\Левкова\ФОТО\2018\РЕЧИЦА\IMG-20181217-WA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984776" cy="4658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992888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клубные формирования – 149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участников в них  - 2430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43608" y="5949280"/>
            <a:ext cx="6728792" cy="7920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Вокально-инструментальная группа </a:t>
            </a:r>
          </a:p>
          <a:p>
            <a:r>
              <a:rPr lang="ru-RU" b="1" dirty="0" smtClean="0"/>
              <a:t>ДК </a:t>
            </a:r>
            <a:r>
              <a:rPr lang="ru-RU" b="1" dirty="0" err="1" smtClean="0"/>
              <a:t>пгт</a:t>
            </a:r>
            <a:r>
              <a:rPr lang="ru-RU" b="1" dirty="0" smtClean="0"/>
              <a:t> Шкотово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9632" y="1124744"/>
            <a:ext cx="6336704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23528" y="260648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побед в Международных, Всероссийских, Дальневосточных и краевых конкурсах.</a:t>
            </a:r>
            <a:endParaRPr lang="ru-RU" sz="22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000" b="1" dirty="0" smtClean="0"/>
              <a:t>Театральный кружок «Колобок» РДК </a:t>
            </a:r>
            <a:r>
              <a:rPr lang="ru-RU" sz="2000" b="1" dirty="0" err="1" smtClean="0"/>
              <a:t>пгт</a:t>
            </a:r>
            <a:r>
              <a:rPr lang="ru-RU" sz="2000" b="1" dirty="0" smtClean="0"/>
              <a:t> Смоляниново</a:t>
            </a:r>
          </a:p>
          <a:p>
            <a:pPr algn="ctr">
              <a:buNone/>
            </a:pPr>
            <a:r>
              <a:rPr lang="ru-RU" sz="2000" b="1" dirty="0" smtClean="0"/>
              <a:t>Лауреат </a:t>
            </a:r>
            <a:r>
              <a:rPr lang="en-US" sz="2000" b="1" dirty="0" smtClean="0"/>
              <a:t>I</a:t>
            </a:r>
            <a:r>
              <a:rPr lang="ru-RU" sz="2000" b="1" dirty="0" smtClean="0"/>
              <a:t> степени</a:t>
            </a:r>
          </a:p>
          <a:p>
            <a:pPr algn="ctr">
              <a:buNone/>
            </a:pPr>
            <a:r>
              <a:rPr lang="ru-RU" sz="2000" b="1" dirty="0" smtClean="0"/>
              <a:t>Международного многожанрового фестиваля-конкурса «Крымская арена»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264696" cy="41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92163" y="476250"/>
            <a:ext cx="8351837" cy="59769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977419" cy="488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5589241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Танцевальный ансамбль «Жемчужинка» КДЦ п. Новонежино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О.В. Лукаш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Международного танцевального чемпионата 2018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2646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Вокальные группы «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Селяночка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» и «Молодость»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руководитель А.А.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Труш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КДЦ п. Новонежино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Лауреаты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степени Дальневосточного конкурса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«На одно солнце глядим, да одно дело делаем»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849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Кружок «Умелые ручки»»  КДЦ п.Новонежино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О.В.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Догадаева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Лауреаты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степени  Международного конкурса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 FESTIVAL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и Дальневосточного конкурса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 одно солнце глядим, да одно дело делаем»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Users\User\Desktop\обмен\Левкова\ФОТО\2016\Очумелые ручки Новонежино\untitled 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Неоднократные победители  Всероссийских дистанционных творческих конкурсов.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Студия изобразительного творчества «Вдохновение»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руководитель Людмила Ивановна Акимова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00174"/>
            <a:ext cx="6696744" cy="51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4172272" cy="62646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  <a:p>
            <a:pPr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Недостаточная материально-техническая база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Устаревший фонд библиотек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Недостаток квалифицированных кадров</a:t>
            </a:r>
          </a:p>
          <a:p>
            <a:pPr algn="just">
              <a:buFont typeface="Wingdings" pitchFamily="2" charset="2"/>
              <a:buChar char="§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104456" cy="60486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краевой программе «Местный дом культуры» для улучшения материально-технической базы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квалификации работников культуры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 дома культуры в селе Многоудобное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0" y="5661025"/>
            <a:ext cx="7751763" cy="863600"/>
          </a:xfrm>
        </p:spPr>
        <p:txBody>
          <a:bodyPr>
            <a:normAutofit fontScale="25000" lnSpcReduction="20000"/>
          </a:bodyPr>
          <a:lstStyle/>
          <a:p>
            <a:pPr lvl="0" indent="-432000" algn="just"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indent="-432000" algn="ctr"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-432000" algn="ctr"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-432000" algn="ctr"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-432000" algn="ctr"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-432000" algn="ctr"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-432000" algn="ctr"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-432000" algn="ctr"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-432000" algn="ctr"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522920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3200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 русская щедра и многолика,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Разнообразна, как природная краса,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Талантами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мудростью велика,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необъятна словно небеса.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12612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/>
                <a:cs typeface="Aharoni" pitchFamily="2" charset="-79"/>
              </a:rPr>
              <a:t>Фактические расходы на содержание учреждений культуры,  тыс.руб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  <a:cs typeface="Aharoni" pitchFamily="2" charset="-79"/>
              </a:rPr>
              <a:t>.</a:t>
            </a:r>
            <a:endParaRPr lang="ru-RU" sz="2800" dirty="0">
              <a:effectLst/>
              <a:cs typeface="Aharoni" pitchFamily="2" charset="-79"/>
            </a:endParaRPr>
          </a:p>
        </p:txBody>
      </p:sp>
      <p:graphicFrame>
        <p:nvGraphicFramePr>
          <p:cNvPr id="1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Среднемесячная заработная плата основного персонала за 2016 – 2018 годы в руб.</a:t>
            </a:r>
            <a:endParaRPr lang="ru-RU" sz="2800" dirty="0">
              <a:effectLst/>
            </a:endParaRP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Затраты на строительство, капитальные и текущие ремонты, тыс. руб.</a:t>
            </a:r>
            <a:endParaRPr lang="ru-RU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476672"/>
            <a:ext cx="8352928" cy="61206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году рамках реализации федерального проекта «Местный дом культуры» выделены денежные средства на сумму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1 252 540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руб.  (краевой и федеральный бюджет)  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38 800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 (районный)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текущие ремонты РДК Смоляниново, ДК с. Центральное и ДК Стеклянуха.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приобретение светозвукового оборудования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общую сумму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1 251 682,85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</a:p>
          <a:p>
            <a:pPr algn="just"/>
            <a:r>
              <a:rPr lang="ru-RU" sz="2400" dirty="0" smtClean="0"/>
              <a:t>Благодаря участию администрации ШМР в Федеральной  программе  </a:t>
            </a:r>
            <a:r>
              <a:rPr lang="ru-RU" sz="2400" b="1" dirty="0" smtClean="0"/>
              <a:t>«Доступная среда 2013-2020 </a:t>
            </a:r>
            <a:r>
              <a:rPr lang="ru-RU" sz="2400" b="1" dirty="0" err="1" smtClean="0"/>
              <a:t>гг</a:t>
            </a:r>
            <a:r>
              <a:rPr lang="ru-RU" sz="2400" b="1" dirty="0" smtClean="0"/>
              <a:t>» </a:t>
            </a:r>
            <a:r>
              <a:rPr lang="ru-RU" sz="2400" u="sng" dirty="0" smtClean="0"/>
              <a:t>в МПБ </a:t>
            </a:r>
            <a:r>
              <a:rPr lang="ru-RU" sz="2400" u="sng" dirty="0" err="1" smtClean="0"/>
              <a:t>пгт</a:t>
            </a:r>
            <a:r>
              <a:rPr lang="ru-RU" sz="2400" u="sng" dirty="0" smtClean="0"/>
              <a:t> Шкотово, ДК </a:t>
            </a:r>
            <a:r>
              <a:rPr lang="ru-RU" sz="2400" u="sng" dirty="0" err="1" smtClean="0"/>
              <a:t>пгт</a:t>
            </a:r>
            <a:r>
              <a:rPr lang="ru-RU" sz="2400" u="sng" dirty="0" smtClean="0"/>
              <a:t> Шкотово и ДК с. Центральное </a:t>
            </a:r>
            <a:r>
              <a:rPr lang="ru-RU" sz="2400" dirty="0" smtClean="0"/>
              <a:t>- адаптирована прилегающая территория, уложена тактильная плитка, установлены пандус и информационное оборудование, произведена замена дверей.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Районный дом культуры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пгт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Смоляниново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806489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869160"/>
            <a:ext cx="1364438" cy="150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Дом культуры с. Центральное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33948"/>
            <a:ext cx="3096344" cy="550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12732"/>
            <a:ext cx="3065859" cy="545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4605</TotalTime>
  <Words>454</Words>
  <Application>Microsoft Office PowerPoint</Application>
  <PresentationFormat>Экран (4:3)</PresentationFormat>
  <Paragraphs>198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Муниципальное казённое учреждение   «Культурно-информационный методический центр»   Шкотовский  муниципальный  район</vt:lpstr>
      <vt:lpstr>Сеть учреждений культуры:   - 10 учреждений досугового типа   - 11 филиалов библиотек </vt:lpstr>
      <vt:lpstr>Основные направления работы  в 2018 году</vt:lpstr>
      <vt:lpstr>Фактические расходы на содержание учреждений культуры,  тыс.руб.</vt:lpstr>
      <vt:lpstr>Среднемесячная заработная плата основного персонала за 2016 – 2018 годы в руб.</vt:lpstr>
      <vt:lpstr>Затраты на строительство, капитальные и текущие ремонты, тыс. руб.</vt:lpstr>
      <vt:lpstr>Слайд 7</vt:lpstr>
      <vt:lpstr>Районный дом культуры  пгт Смоляниново</vt:lpstr>
      <vt:lpstr>Дом культуры с. Центральное</vt:lpstr>
      <vt:lpstr>Дом культуры с. Стеклянуха</vt:lpstr>
      <vt:lpstr>Слайд 11</vt:lpstr>
      <vt:lpstr>Дом культуры с. Многоудобное</vt:lpstr>
      <vt:lpstr>Выручка от платных услуг,  тыс. руб.</vt:lpstr>
      <vt:lpstr>Попав однажды в плен чудесный,  Не вырвешься уже вовек!  Мир бесконечно интересный,  Волшебный мир библиотек! </vt:lpstr>
      <vt:lpstr> Книжный фонд – 105682  Число читателей – 7380 Число посещений библиотек – 60828  книговыдача  - 128240 экземпляра </vt:lpstr>
      <vt:lpstr>Библиотеки района приняли активное участие в краевом конкурсе «Мы – Приморцы». На итоговой церемонии награждения  в г. Владивосток были отмечены работы библиотекарей:  Н.Г. Скажутиной  с. Штыково, Е.И. Петруниной п. Подъяпольское, О.А. Кан пгт Смоляниново, С.Е. Некрас пгт Шкотово </vt:lpstr>
      <vt:lpstr>Библиотека пгт Смоляниново Литературная гостиная «Свеча»  руководитель О.А. Кан</vt:lpstr>
      <vt:lpstr>  Ольга Гладких, Сергей Глупак, Сергей Прохоров - финалисты Всероссийского ежегодного литературного конкурса  «Герои Великой Победы 2018». </vt:lpstr>
      <vt:lpstr>Библиотека пгт Смоляниново  получила Благодарность в номинации  «Лучшая городская библиотека» по итогам пятого краевого смотра – конкурса среди муниципальных библиотек Приморского края. </vt:lpstr>
      <vt:lpstr>Слайд 20</vt:lpstr>
      <vt:lpstr>Святая цель – нести культуру в массы, Из серых будней праздники творить.</vt:lpstr>
      <vt:lpstr>  Основные показатели досуговых учреждений  за 2018:  мероприятия  - 2 546  посещения – 159 586 </vt:lpstr>
      <vt:lpstr>2016 - 2018 гг.</vt:lpstr>
      <vt:lpstr> Самые массовые мероприятия  Шкотовского муниципального района </vt:lpstr>
      <vt:lpstr>       4-й районный фестиваль  «Живи, родник» </vt:lpstr>
      <vt:lpstr>Слайд 26</vt:lpstr>
      <vt:lpstr>Проведено 316 мероприятия, посвящённых  80-летию Приморского края. В них приняло участие 9784 человек.</vt:lpstr>
      <vt:lpstr>  Гран-при на выставке достижений муниципалитетов «Улицы Приморского края»  в рамках празднования 80-летия Приморского края</vt:lpstr>
      <vt:lpstr>Победители районного конкурса на лучшее мероприятие,  посвящённое 80-летию Приморского края</vt:lpstr>
      <vt:lpstr>Слайд 30</vt:lpstr>
      <vt:lpstr>клубные формирования – 149  участников в них  - 2430</vt:lpstr>
      <vt:lpstr>Слайд 32</vt:lpstr>
      <vt:lpstr>86 побед в Международных, Всероссийских, Дальневосточных и краевых конкурсах.</vt:lpstr>
      <vt:lpstr>Слайд 34</vt:lpstr>
      <vt:lpstr>Слайд 35</vt:lpstr>
      <vt:lpstr> Кружок «Умелые ручки»»  КДЦ п.Новонежино руководитель О.В. Догадаева Лауреаты I степени  Международного конкурса  «ART FESTIVAL» и Дальневосточного конкурса  «На одно солнце глядим, да одно дело делаем» </vt:lpstr>
      <vt:lpstr>Неоднократные победители  Всероссийских дистанционных творческих конкурсов. Студия изобразительного творчества «Вдохновение» руководитель Людмила Ивановна Акимова</vt:lpstr>
      <vt:lpstr>Слайд 38</vt:lpstr>
      <vt:lpstr>Слайд 39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учреждение   «Культурно-информационный методический центр»   Шкотовский  муниципальный  район</dc:title>
  <dc:creator>User</dc:creator>
  <cp:lastModifiedBy>User</cp:lastModifiedBy>
  <cp:revision>409</cp:revision>
  <dcterms:created xsi:type="dcterms:W3CDTF">2017-11-27T01:30:25Z</dcterms:created>
  <dcterms:modified xsi:type="dcterms:W3CDTF">2019-12-02T01:23:09Z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2104175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