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themeOverride+xml" PartName="/ppt/theme/themeOverride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drawingml.chartshapes+xml" PartName="/ppt/drawings/drawing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2" r:id="rId6"/>
    <p:sldId id="268" r:id="rId7"/>
    <p:sldId id="264" r:id="rId8"/>
    <p:sldId id="265" r:id="rId9"/>
    <p:sldId id="266" r:id="rId10"/>
    <p:sldId id="281" r:id="rId11"/>
    <p:sldId id="267" r:id="rId12"/>
    <p:sldId id="271" r:id="rId13"/>
    <p:sldId id="282" r:id="rId14"/>
    <p:sldId id="283" r:id="rId15"/>
    <p:sldId id="284" r:id="rId16"/>
    <p:sldId id="285" r:id="rId17"/>
    <p:sldId id="286" r:id="rId18"/>
    <p:sldId id="290" r:id="rId19"/>
    <p:sldId id="289" r:id="rId20"/>
    <p:sldId id="291" r:id="rId21"/>
    <p:sldId id="287" r:id="rId22"/>
    <p:sldId id="292" r:id="rId23"/>
    <p:sldId id="288" r:id="rId24"/>
    <p:sldId id="293" r:id="rId25"/>
    <p:sldId id="272" r:id="rId26"/>
    <p:sldId id="273" r:id="rId27"/>
    <p:sldId id="274" r:id="rId28"/>
    <p:sldId id="275" r:id="rId29"/>
    <p:sldId id="276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3" Target="../drawings/drawing1.xml" Type="http://schemas.openxmlformats.org/officeDocument/2006/relationships/chartUserShapes"/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7.766108610535602E-3"/>
                  <c:y val="-3.62614360638773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1C-4F56-BCD1-E82335BCC0D8}"/>
                </c:ext>
              </c:extLst>
            </c:dLbl>
            <c:dLbl>
              <c:idx val="1"/>
              <c:layout>
                <c:manualLayout>
                  <c:x val="-2.4641775007695917E-3"/>
                  <c:y val="-0.102957221365462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1C-4F56-BCD1-E82335BCC0D8}"/>
                </c:ext>
              </c:extLst>
            </c:dLbl>
            <c:dLbl>
              <c:idx val="2"/>
              <c:layout>
                <c:manualLayout>
                  <c:x val="-2.7362043992492473E-2"/>
                  <c:y val="-2.70915299490760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1C-4F56-BCD1-E82335BCC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38056</c:v>
                </c:pt>
                <c:pt idx="1">
                  <c:v>41349.300000000003</c:v>
                </c:pt>
                <c:pt idx="2">
                  <c:v>43788.9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D4-4B03-9594-B980B4DB8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6.8108961239697827E-2"/>
                  <c:y val="-7.51507169343901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4-4B03-9594-B980B4DB884B}"/>
                </c:ext>
              </c:extLst>
            </c:dLbl>
            <c:dLbl>
              <c:idx val="1"/>
              <c:layout>
                <c:manualLayout>
                  <c:x val="3.7547835926973125E-2"/>
                  <c:y val="-4.53000843320466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D4-4B03-9594-B980B4DB884B}"/>
                </c:ext>
              </c:extLst>
            </c:dLbl>
            <c:dLbl>
              <c:idx val="2"/>
              <c:layout>
                <c:manualLayout>
                  <c:x val="6.0847911529578622E-2"/>
                  <c:y val="-2.55899043452842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D4-4B03-9594-B980B4DB8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38000.78</c:v>
                </c:pt>
                <c:pt idx="1">
                  <c:v>41349.4</c:v>
                </c:pt>
                <c:pt idx="2">
                  <c:v>43837.259999999995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D4-4B03-9594-B980B4DB88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D4-4B03-9594-B980B4DB884B}"/>
            </c:ext>
          </c:extLst>
        </c:ser>
        <c:dLbls>
          <c:showVal val="1"/>
        </c:dLbls>
        <c:shape val="cylinder"/>
        <c:axId val="108630016"/>
        <c:axId val="108631552"/>
        <c:axId val="0"/>
      </c:bar3DChart>
      <c:catAx>
        <c:axId val="1086300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08631552"/>
        <c:crosses val="autoZero"/>
        <c:auto val="1"/>
        <c:lblAlgn val="ctr"/>
        <c:lblOffset val="100"/>
      </c:catAx>
      <c:valAx>
        <c:axId val="108631552"/>
        <c:scaling>
          <c:orientation val="minMax"/>
        </c:scaling>
        <c:delete val="1"/>
        <c:axPos val="l"/>
        <c:numFmt formatCode="General" sourceLinked="1"/>
        <c:tickLblPos val="none"/>
        <c:crossAx val="108630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rAngAx val="1"/>
    </c:view3D>
    <c:plotArea>
      <c:layout>
        <c:manualLayout>
          <c:layoutTarget val="inner"/>
          <c:xMode val="edge"/>
          <c:yMode val="edge"/>
          <c:x val="9.8186691913066768E-2"/>
          <c:y val="4.3813937370592859E-2"/>
          <c:w val="0.57043257905850397"/>
          <c:h val="0.812508974709583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фактическая сумма переданная поселениями по соглашениям 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-1.3555305747049442E-2"/>
                  <c:y val="-3.0057606467829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F-4AF7-A4F9-6B55D1231003}"/>
                </c:ext>
              </c:extLst>
            </c:dLbl>
            <c:dLbl>
              <c:idx val="1"/>
              <c:layout>
                <c:manualLayout>
                  <c:x val="-1.388888888888906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FF-4AF7-A4F9-6B55D1231003}"/>
                </c:ext>
              </c:extLst>
            </c:dLbl>
            <c:dLbl>
              <c:idx val="2"/>
              <c:layout>
                <c:manualLayout>
                  <c:x val="-1.4496267888082368E-2"/>
                  <c:y val="-4.37201548622965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FF-4AF7-A4F9-6B55D1231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 на 01.12.2021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14275</c:v>
                </c:pt>
                <c:pt idx="1">
                  <c:v>19195</c:v>
                </c:pt>
                <c:pt idx="2">
                  <c:v>12512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FF-4AF7-A4F9-6B55D12310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факт.расходы</c:v>
                </c:pt>
              </c:strCache>
            </c:strRef>
          </c:tx>
          <c:dLbls>
            <c:dLbl>
              <c:idx val="0"/>
              <c:layout>
                <c:manualLayout>
                  <c:x val="1.137880238632346E-2"/>
                  <c:y val="-3.0057606467829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FF-4AF7-A4F9-6B55D1231003}"/>
                </c:ext>
              </c:extLst>
            </c:dLbl>
            <c:dLbl>
              <c:idx val="1"/>
              <c:layout>
                <c:manualLayout>
                  <c:x val="8.049608769998955E-3"/>
                  <c:y val="-1.91275677522547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FF-4AF7-A4F9-6B55D1231003}"/>
                </c:ext>
              </c:extLst>
            </c:dLbl>
            <c:dLbl>
              <c:idx val="2"/>
              <c:layout>
                <c:manualLayout>
                  <c:x val="4.5997764399994083E-3"/>
                  <c:y val="-2.45925871100417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FF-4AF7-A4F9-6B55D123100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 на 01.12.2021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52185.2</c:v>
                </c:pt>
                <c:pt idx="1">
                  <c:v>69998.399999999994</c:v>
                </c:pt>
                <c:pt idx="2">
                  <c:v>57522.15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FF-4AF7-A4F9-6B55D12310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плановые суммы поселений по соглашениям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1.0832292422637958E-2"/>
                  <c:y val="-1.765975822237983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800" b="1" baseline="0" dirty="0" smtClean="0">
                        <a:solidFill>
                          <a:schemeClr val="tx1"/>
                        </a:solidFill>
                      </a:rPr>
                      <a:t>   </a:t>
                    </a:r>
                    <a:r>
                      <a:rPr lang="en-US" sz="1800" b="1" baseline="0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877</a:t>
                    </a:r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FF-4AF7-A4F9-6B55D1231003}"/>
                </c:ext>
              </c:extLst>
            </c:dLbl>
            <c:dLbl>
              <c:idx val="1"/>
              <c:layout>
                <c:manualLayout>
                  <c:x val="1.4705249857049258E-2"/>
                  <c:y val="-1.27711477960696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/>
                      <a:t>  </a:t>
                    </a:r>
                    <a:r>
                      <a:rPr lang="en-US" dirty="0" smtClean="0"/>
                      <a:t>14275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FF-4AF7-A4F9-6B55D1231003}"/>
                </c:ext>
              </c:extLst>
            </c:dLbl>
            <c:dLbl>
              <c:idx val="2"/>
              <c:layout>
                <c:manualLayout>
                  <c:x val="3.1770058262325852E-2"/>
                  <c:y val="-2.56249163572332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FF-4AF7-A4F9-6B55D123100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 на 01.12.2021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14275</c:v>
                </c:pt>
                <c:pt idx="1">
                  <c:v>19370</c:v>
                </c:pt>
                <c:pt idx="2">
                  <c:v>15602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DFF-4AF7-A4F9-6B55D1231003}"/>
            </c:ext>
          </c:extLst>
        </c:ser>
        <c:shape val="box"/>
        <c:axId val="153378176"/>
        <c:axId val="153388160"/>
        <c:axId val="0"/>
      </c:bar3DChart>
      <c:catAx>
        <c:axId val="153378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53388160"/>
        <c:crosses val="autoZero"/>
        <c:auto val="1"/>
        <c:lblAlgn val="ctr"/>
        <c:lblOffset val="100"/>
      </c:catAx>
      <c:valAx>
        <c:axId val="153388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5337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6375462184817"/>
          <c:y val="0.11593629766884657"/>
          <c:w val="0.32810314002652113"/>
          <c:h val="0.81036455667003904"/>
        </c:manualLayout>
      </c:layout>
      <c:txPr>
        <a:bodyPr/>
        <a:lstStyle/>
        <a:p>
          <a:pPr>
            <a:defRPr sz="2000" b="1" i="1">
              <a:solidFill>
                <a:schemeClr val="accent1">
                  <a:lumMod val="50000"/>
                </a:schemeClr>
              </a:solidFill>
              <a:latin typeface="+mn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/>
            </a:pPr>
            <a:r>
              <a:rPr lang="ru-RU" sz="2800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Соотношение клубных формирований и коллективов самодеятельного </a:t>
            </a:r>
            <a:r>
              <a:rPr lang="ru-RU" sz="2800" baseline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народного творчества </a:t>
            </a:r>
            <a:r>
              <a:rPr lang="ru-RU" sz="2800" baseline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 жанрам</a:t>
            </a:r>
          </a:p>
        </c:rich>
      </c:tx>
      <c:layout>
        <c:manualLayout>
          <c:xMode val="edge"/>
          <c:yMode val="edge"/>
          <c:x val="0.16569758725280906"/>
          <c:y val="3.6328662838225251E-2"/>
        </c:manualLayout>
      </c:layout>
    </c:title>
    <c:view3D>
      <c:rotX val="45"/>
      <c:perspective val="30"/>
    </c:view3D>
    <c:plotArea>
      <c:layout>
        <c:manualLayout>
          <c:layoutTarget val="inner"/>
          <c:xMode val="edge"/>
          <c:yMode val="edge"/>
          <c:x val="0.23183682116515653"/>
          <c:y val="0.4676813159430388"/>
          <c:w val="0.42721585180329058"/>
          <c:h val="0.501628671175328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plosion val="3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414-4F43-B01C-E2B5F3974AAD}"/>
              </c:ext>
            </c:extLst>
          </c:dPt>
          <c:dPt>
            <c:idx val="1"/>
            <c:explosion val="18"/>
            <c:spPr>
              <a:solidFill>
                <a:srgbClr val="FFC00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14-4F43-B01C-E2B5F3974AAD}"/>
              </c:ext>
            </c:extLst>
          </c:dPt>
          <c:dPt>
            <c:idx val="2"/>
            <c:explosion val="30"/>
            <c:spPr>
              <a:solidFill>
                <a:srgbClr val="E7E6E6">
                  <a:lumMod val="90000"/>
                </a:srgbClr>
              </a:solidFill>
              <a:ln>
                <a:solidFill>
                  <a:srgbClr val="CFAFE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14-4F43-B01C-E2B5F3974AAD}"/>
              </c:ext>
            </c:extLst>
          </c:dPt>
          <c:dPt>
            <c:idx val="3"/>
            <c:explosion val="26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14-4F43-B01C-E2B5F3974AAD}"/>
              </c:ext>
            </c:extLst>
          </c:dPt>
          <c:dPt>
            <c:idx val="4"/>
            <c:explosion val="25"/>
            <c:spPr>
              <a:solidFill>
                <a:srgbClr val="CB33A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414-4F43-B01C-E2B5F3974AAD}"/>
              </c:ext>
            </c:extLst>
          </c:dPt>
          <c:dPt>
            <c:idx val="5"/>
            <c:explosion val="1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14-4F43-B01C-E2B5F3974AAD}"/>
              </c:ext>
            </c:extLst>
          </c:dPt>
          <c:dPt>
            <c:idx val="6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6-404B-4D5D-A5F7-389E378B98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танцевальные</c:v>
                </c:pt>
                <c:pt idx="1">
                  <c:v>вокальные</c:v>
                </c:pt>
                <c:pt idx="2">
                  <c:v>театральные</c:v>
                </c:pt>
                <c:pt idx="3">
                  <c:v>декоративноприкладн.</c:v>
                </c:pt>
                <c:pt idx="4">
                  <c:v>прочие</c:v>
                </c:pt>
                <c:pt idx="5">
                  <c:v>ИЗО</c:v>
                </c:pt>
                <c:pt idx="6">
                  <c:v>Любительские объединения по интересам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10</c:v>
                </c:pt>
                <c:pt idx="5">
                  <c:v>7</c:v>
                </c:pt>
                <c:pt idx="6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14-4F43-B01C-E2B5F3974AAD}"/>
            </c:ext>
          </c:extLst>
        </c:ser>
        <c:dLbls>
          <c:showPercent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8040544778820589"/>
          <c:y val="0.32128538627889014"/>
          <c:w val="0.3179292478745594"/>
          <c:h val="0.63690756945671645"/>
        </c:manualLayout>
      </c:layout>
      <c:txPr>
        <a:bodyPr/>
        <a:lstStyle/>
        <a:p>
          <a:pPr>
            <a:defRPr sz="1800" b="1" i="0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0.69155</cdr:x>
      <cdr:y>0.30178</cdr:y>
    </cdr:from>
    <cdr:to>
      <cdr:x>1</cdr:x>
      <cdr:y>0.53506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66558" y="1898942"/>
          <a:ext cx="3178621" cy="1467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0.02756</cdr:x>
      <cdr:y>0.32682</cdr:y>
    </cdr:from>
    <cdr:to>
      <cdr:x>0.29051</cdr:x>
      <cdr:y>0.78338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5852" y="2071702"/>
          <a:ext cx="2154678" cy="289406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charts/chart3.xml" Type="http://schemas.openxmlformats.org/officeDocument/2006/relationships/chart"/><Relationship Id="rId1" Target="../slideLayouts/slideLayout6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52.pn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325" y="3800111"/>
            <a:ext cx="7976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 1: </a:t>
            </a:r>
            <a:r>
              <a:rPr lang="ru-RU" sz="2400" b="1" dirty="0" smtClean="0">
                <a:cs typeface="Arial" panose="020B0604020202020204" pitchFamily="34" charset="0"/>
              </a:rPr>
              <a:t>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улучшение инфраструктуры для творческой самореализации и досуга населения;</a:t>
            </a:r>
          </a:p>
          <a:p>
            <a:pPr algn="just"/>
            <a:endParaRPr lang="ru-RU" sz="2400" dirty="0" smtClean="0">
              <a:solidFill>
                <a:srgbClr val="000000"/>
              </a:solidFill>
            </a:endParaRPr>
          </a:p>
          <a:p>
            <a:pPr algn="just"/>
            <a:endParaRPr lang="ru-RU" sz="2400" dirty="0">
              <a:solidFill>
                <a:srgbClr val="000000"/>
              </a:solidFill>
            </a:endParaRP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507" y="5159942"/>
            <a:ext cx="6748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 2: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– увеличение количества граждан, вовлеченных в культурную деятельность.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0590" y="1149410"/>
            <a:ext cx="790649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Национальный проект 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«Культура»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0" name="Picture 2" descr="C:\Users\user\Desktop\92943baa60d1d56c7c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348" y="701081"/>
            <a:ext cx="1906322" cy="238777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3416" y="2770150"/>
            <a:ext cx="7990656" cy="1539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Реализация региональных проектов Приморского края в составе данного национального проекта направлена на:</a:t>
            </a:r>
            <a:r>
              <a:rPr lang="ru-RU" b="1" dirty="0" smtClean="0"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</a:br>
            <a:endParaRPr lang="ru-RU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500042"/>
            <a:ext cx="3929090" cy="58531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	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Капитальный ремонт системы отопления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Культурно-досугового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центра с. Анисимовка 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899000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руб.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	Текущий ремонт кружковой комнаты капитальный ремонт туалетных комнат Районного Дома культуры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пгт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Смоляниново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536672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руб.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8385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475" y="565195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сумму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2 699 642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оказанной спонсорской помощи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 порта «ВЕРА» выполнены работы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благоустройству территории КДЦ п. Подъяпольское</a:t>
            </a:r>
            <a:endParaRPr lang="ru-RU" sz="2400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9919" y="1857365"/>
            <a:ext cx="7516831" cy="422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215370" cy="1071569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  <a:t>Основные показатели </a:t>
            </a:r>
            <a:r>
              <a:rPr lang="ru-RU" sz="2200" b="1" dirty="0" err="1" smtClean="0">
                <a:solidFill>
                  <a:srgbClr val="002060"/>
                </a:solidFill>
                <a:latin typeface="Franklin Gothic Demi" pitchFamily="34" charset="0"/>
              </a:rPr>
              <a:t>досуговых</a:t>
            </a:r>
            <a: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  <a:t>  учреждений </a:t>
            </a:r>
            <a:b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  <a:t>на 01.11.2021: </a:t>
            </a:r>
            <a:b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  <a:t>мероприятия - </a:t>
            </a:r>
            <a:r>
              <a:rPr lang="ru-RU" sz="2200" b="1" dirty="0" smtClean="0">
                <a:solidFill>
                  <a:srgbClr val="C00000"/>
                </a:solidFill>
                <a:latin typeface="Franklin Gothic Demi" pitchFamily="34" charset="0"/>
              </a:rPr>
              <a:t>2822</a:t>
            </a:r>
            <a:br>
              <a:rPr lang="ru-RU" sz="2200" b="1" dirty="0" smtClean="0">
                <a:solidFill>
                  <a:srgbClr val="C00000"/>
                </a:solidFill>
                <a:latin typeface="Franklin Gothic Demi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Franklin Gothic Demi" pitchFamily="34" charset="0"/>
              </a:rPr>
              <a:t>посещения – </a:t>
            </a:r>
            <a:r>
              <a:rPr lang="ru-RU" sz="2200" b="1" dirty="0" smtClean="0">
                <a:solidFill>
                  <a:srgbClr val="C00000"/>
                </a:solidFill>
                <a:latin typeface="Franklin Gothic Demi" pitchFamily="34" charset="0"/>
              </a:rPr>
              <a:t>170846</a:t>
            </a:r>
            <a:r>
              <a:rPr lang="ru-RU" sz="2700" b="1" dirty="0" smtClean="0">
                <a:solidFill>
                  <a:srgbClr val="C00000"/>
                </a:solidFill>
                <a:latin typeface="Franklin Gothic Demi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Franklin Gothic Dem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C:\Users\user\Desktop\cropped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143643"/>
            <a:ext cx="9144000" cy="5000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429394" cy="4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Мероприятия 2021 года посвящены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95-летию Шкотовского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3910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4575446" cy="30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3643338" cy="243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590917"/>
            <a:ext cx="2182780" cy="32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619636" cy="307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262532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42918"/>
            <a:ext cx="42893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42918"/>
            <a:ext cx="4357718" cy="290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290"/>
            <a:ext cx="48220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927" y="142852"/>
            <a:ext cx="20467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000372"/>
            <a:ext cx="17501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2311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52"/>
            <a:ext cx="21451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2323074" cy="348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07181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17360"/>
            <a:ext cx="8605552" cy="57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7" y="642918"/>
            <a:ext cx="835824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319589" cy="37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3929090" cy="35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00562" y="3857628"/>
            <a:ext cx="3467479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4368647" cy="291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714" y="2168454"/>
            <a:ext cx="8640960" cy="4266536"/>
          </a:xfrm>
        </p:spPr>
        <p:txBody>
          <a:bodyPr>
            <a:normAutofit lnSpcReduction="10000"/>
          </a:bodyPr>
          <a:lstStyle/>
          <a:p>
            <a:pPr marL="648000" indent="-514350">
              <a:buAutoNum type="arabicPeriod"/>
            </a:pPr>
            <a:r>
              <a:rPr lang="ru-RU" sz="2400" b="1" u="sng" dirty="0" smtClean="0">
                <a:solidFill>
                  <a:srgbClr val="C00000"/>
                </a:solidFill>
              </a:rPr>
              <a:t>Проект </a:t>
            </a:r>
            <a:r>
              <a:rPr lang="ru-RU" sz="2400" b="1" u="sng" dirty="0">
                <a:solidFill>
                  <a:srgbClr val="C00000"/>
                </a:solidFill>
              </a:rPr>
              <a:t>«Культурная среда</a:t>
            </a:r>
            <a:r>
              <a:rPr lang="ru-RU" sz="2400" b="1" u="sng" dirty="0" smtClean="0">
                <a:solidFill>
                  <a:srgbClr val="C00000"/>
                </a:solidFill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marL="64800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Проектная документация капитального ремонта РДК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пгт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Смоляниново;</a:t>
            </a:r>
          </a:p>
          <a:p>
            <a:pPr marL="64800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Проектная документация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кап.ремонта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зрительного зала ДК с. Стеклянуха.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48000" indent="-514350">
              <a:buNone/>
            </a:pPr>
            <a:endParaRPr lang="ru-R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8000" indent="-51435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u="sng" dirty="0">
                <a:solidFill>
                  <a:srgbClr val="C00000"/>
                </a:solidFill>
              </a:rPr>
              <a:t>Проект «Творческие люди</a:t>
            </a:r>
            <a:r>
              <a:rPr lang="ru-RU" sz="2400" b="1" u="sng" dirty="0" smtClean="0">
                <a:solidFill>
                  <a:srgbClr val="C00000"/>
                </a:solidFill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marL="64800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Повышение квалификации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работников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культуры.</a:t>
            </a:r>
          </a:p>
          <a:p>
            <a:pPr marL="648000" indent="-514350">
              <a:buNone/>
            </a:pPr>
            <a:endParaRPr lang="ru-R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8000" indent="-51435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400" b="1" u="sng" dirty="0" smtClean="0">
                <a:solidFill>
                  <a:srgbClr val="C00000"/>
                </a:solidFill>
              </a:rPr>
              <a:t>Проект «Волонтёры от культуры»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marL="648000" indent="-5143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Создание групп волонтёров на базе учреждений культуры.</a:t>
            </a:r>
          </a:p>
          <a:p>
            <a:pPr marL="648000" indent="-51435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514350" indent="-514350" algn="just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user\Desktop\L3DlgyG9t0gWWlQkkJpuP4aN0z1Id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559" y="4071942"/>
            <a:ext cx="2285441" cy="1697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76" y="794130"/>
            <a:ext cx="8134350" cy="101717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Основные направления работы в 2021 году </a:t>
            </a:r>
            <a:br>
              <a:rPr lang="ru-RU" sz="32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в рамках  Национального  проекта «Культура»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 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12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500063"/>
            <a:ext cx="87820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32" y="276225"/>
            <a:ext cx="422751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48220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662977" cy="30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496"/>
            <a:ext cx="2518149" cy="37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57213"/>
            <a:ext cx="72009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52"/>
            <a:ext cx="3836063" cy="34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87122"/>
            <a:ext cx="4714908" cy="32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4689696" cy="31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00504"/>
            <a:ext cx="3815577" cy="24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500063"/>
            <a:ext cx="87820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93384119"/>
              </p:ext>
            </p:extLst>
          </p:nvPr>
        </p:nvGraphicFramePr>
        <p:xfrm>
          <a:off x="631372" y="214290"/>
          <a:ext cx="8194298" cy="633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C:\Users\user\Desktop\cropped-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-2958982" y="3225535"/>
            <a:ext cx="6858001" cy="40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709594" y="765971"/>
            <a:ext cx="3384376" cy="5505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122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победы в краевых, всероссийских, международных конкурсах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2021 году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(на 01.12.2021)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Picture 4" descr="C:\Users\user\Desktop\cropped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5989042"/>
            <a:ext cx="9144000" cy="5425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391876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7"/>
          <p:cNvGraphicFramePr>
            <a:graphicFrameLocks/>
          </p:cNvGraphicFramePr>
          <p:nvPr/>
        </p:nvGraphicFramePr>
        <p:xfrm>
          <a:off x="657929" y="878330"/>
          <a:ext cx="7992890" cy="54797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4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8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3892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СТАТУС КОНКУРСА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НАГРАДЫ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6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 место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 место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 место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Дипломанты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Итого наград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Международный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21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6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3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-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32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0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Всероссийский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30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2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2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34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9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Дальневосточный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1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3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1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5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0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Краевой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5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1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16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29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51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81871" y="718875"/>
            <a:ext cx="2732807" cy="5361459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Книжный фонд –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95 017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Число читателей –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5 999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Число посещений библиотек –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76 785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Книговыдача –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108 205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3780" y="1285860"/>
            <a:ext cx="60141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9" y="418745"/>
            <a:ext cx="4857784" cy="12061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Учреждения культуры района освоили работу на портале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PRO-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культура.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Культура ШМР статус - ЛИДЕР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8562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3925"/>
            <a:ext cx="31051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43" y="1095820"/>
            <a:ext cx="3749468" cy="52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27865" y="1208192"/>
            <a:ext cx="4423955" cy="5070688"/>
          </a:xfrm>
        </p:spPr>
        <p:txBody>
          <a:bodyPr>
            <a:normAutofit fontScale="92500" lnSpcReduction="20000"/>
          </a:bodyPr>
          <a:lstStyle/>
          <a:p>
            <a:pPr algn="r">
              <a:buFont typeface="Wingdings" pitchFamily="2" charset="2"/>
              <a:buChar char="ü"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рамках реализации проекта  «Творческие люди» в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2021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году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курсы повышения квалификации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на базе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Центров непрерывного образования прошли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8 работников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>
              <a:buNone/>
            </a:pPr>
            <a:endParaRPr lang="ru-RU" sz="4000" b="1" dirty="0">
              <a:latin typeface="Monotype Corsiva" pitchFamily="66" charset="0"/>
            </a:endParaRPr>
          </a:p>
          <a:p>
            <a:pPr algn="just">
              <a:buNone/>
            </a:pPr>
            <a:endParaRPr lang="ru-RU" sz="4000" b="1" dirty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4000" b="1" dirty="0">
              <a:latin typeface="Monotype Corsiva" pitchFamily="66" charset="0"/>
            </a:endParaRPr>
          </a:p>
          <a:p>
            <a:pPr algn="r">
              <a:buNone/>
            </a:pPr>
            <a:endParaRPr lang="ru-RU" sz="4000" b="1" dirty="0">
              <a:latin typeface="Monotype Corsiva" pitchFamily="66" charset="0"/>
            </a:endParaRPr>
          </a:p>
          <a:p>
            <a:pPr algn="r">
              <a:buNone/>
            </a:pPr>
            <a:endParaRPr lang="ru-RU" sz="4000" b="1" dirty="0">
              <a:latin typeface="Monotype Corsiva" pitchFamily="66" charset="0"/>
            </a:endParaRPr>
          </a:p>
          <a:p>
            <a:pPr algn="r">
              <a:buNone/>
            </a:pP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48101"/>
            <a:ext cx="8001056" cy="63408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52 волонтёра от культуры района зарегистрированы на портале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DOBRO.RU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571613"/>
            <a:ext cx="3904164" cy="478634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4" descr="C:\Users\user\Desktop\cropped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5929330"/>
            <a:ext cx="9144000" cy="54257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795752" cy="43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284928" cy="43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408" y="334461"/>
            <a:ext cx="7658100" cy="11149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Выполнение плана дорожной карты по повышению средней заработной платы работников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культуры,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руб.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4451437"/>
              </p:ext>
            </p:extLst>
          </p:nvPr>
        </p:nvGraphicFramePr>
        <p:xfrm>
          <a:off x="675408" y="1412779"/>
          <a:ext cx="8001047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1907" y="5929935"/>
            <a:ext cx="175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- план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770" y="5888418"/>
            <a:ext cx="116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- факт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4225" y="5948341"/>
            <a:ext cx="488373" cy="3509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43452" y="5943784"/>
            <a:ext cx="488373" cy="3509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7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36" y="392955"/>
            <a:ext cx="7886700" cy="867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haroni" pitchFamily="2" charset="-79"/>
              </a:rPr>
              <a:t>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haroni" pitchFamily="2" charset="-79"/>
              </a:rPr>
              <a:t>асходы на содержание учреждений культуры,  тыс. руб.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03790" y="1478423"/>
          <a:ext cx="8460337" cy="464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679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6928" y="1262883"/>
            <a:ext cx="8229600" cy="387313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700" b="1" dirty="0" smtClean="0">
                <a:solidFill>
                  <a:schemeClr val="accent1">
                    <a:lumMod val="50000"/>
                  </a:schemeClr>
                </a:solidFill>
              </a:rPr>
              <a:t>В рамках муниципальной программы «Развитие культуры Шкотовского муниципального района Приморского края на 2021– 2027 годы»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700" b="1" dirty="0" smtClean="0">
                <a:solidFill>
                  <a:schemeClr val="accent1">
                    <a:lumMod val="50000"/>
                  </a:schemeClr>
                </a:solidFill>
              </a:rPr>
              <a:t>в 2021 году</a:t>
            </a:r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dirty="0"/>
          </a:p>
        </p:txBody>
      </p:sp>
      <p:pic>
        <p:nvPicPr>
          <p:cNvPr id="6147" name="Picture 3" descr="C:\Users\user\Desktop\cropped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28233"/>
            <a:ext cx="9144001" cy="81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398" y="0"/>
            <a:ext cx="808645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Улучшение материально-технической базы учреждений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377" y="1410057"/>
            <a:ext cx="5420169" cy="508357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году в рамках мероприятий муниципальной программы «Развитие культуры ШМР в 2021-2027 годах» на условиях субсидирования из бюджета Приморского края были реализованы мероприятия:</a:t>
            </a:r>
          </a:p>
          <a:p>
            <a:pPr algn="just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Поощрение  лучшего учреждения -: библиотека с Центральное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100 000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комплектование книжных фондов и обеспечение информационно-техническим оборудованием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233 446,28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одежды сцены, театральных кресел и мебели,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свето-звуковая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аппаратура в ДК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Шкотово и КДЦ с. Романовка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2 770 460, 95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endParaRPr lang="ru-RU" dirty="0"/>
          </a:p>
        </p:txBody>
      </p:sp>
      <p:pic>
        <p:nvPicPr>
          <p:cNvPr id="5122" name="Picture 2" descr="C:\Users\user\Desktop\cb354b8ceca27ab369b0e809f001da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735" y="4000504"/>
            <a:ext cx="3377265" cy="2071702"/>
          </a:xfrm>
          <a:prstGeom prst="rect">
            <a:avLst/>
          </a:prstGeom>
          <a:noFill/>
        </p:spPr>
      </p:pic>
      <p:pic>
        <p:nvPicPr>
          <p:cNvPr id="5124" name="Picture 4" descr="C:\Users\user\Desktop\rim_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357430"/>
            <a:ext cx="2236001" cy="1676484"/>
          </a:xfrm>
          <a:prstGeom prst="rect">
            <a:avLst/>
          </a:prstGeom>
          <a:noFill/>
        </p:spPr>
      </p:pic>
      <p:pic>
        <p:nvPicPr>
          <p:cNvPr id="5123" name="Picture 3" descr="C:\Users\user\Desktop\Книг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00042"/>
            <a:ext cx="1498199" cy="185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68082" y="162372"/>
            <a:ext cx="5142432" cy="13176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Одежда сцены и театральные кресла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9516" y="1214423"/>
            <a:ext cx="3420454" cy="50006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ДК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пгт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Шкотово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714876" y="1214423"/>
            <a:ext cx="3429024" cy="428627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КДЦ с. Романовка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298257" cy="43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357586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5" y="285728"/>
            <a:ext cx="8429685" cy="10715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рамках районной программы на сумму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3 460 082, 31руб. 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произведены капитальные ремонты в КДЦ с. Анисимовка, РДК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пгт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Смоляниново, ДК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пгт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Шкотово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7" y="1357299"/>
            <a:ext cx="4071966" cy="64294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пгт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Шкотово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2786082" cy="395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Текущий ремонт помещений фойе, кружковой комнаты, зрительного зала, системы теплоснабжения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1 865 666, 31 руб.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857752" y="2285991"/>
            <a:ext cx="3829048" cy="371477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406</Words>
  <PresentationFormat>Экран (4:3)</PresentationFormat>
  <Paragraphs>104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Реализация региональных проектов Приморского края в составе данного национального проекта направлена на: </vt:lpstr>
      <vt:lpstr>Основные направления работы в 2021 году  в рамках  Национального  проекта «Культура»  </vt:lpstr>
      <vt:lpstr>Слайд 3</vt:lpstr>
      <vt:lpstr>Выполнение плана дорожной карты по повышению средней заработной платы работников культуры, руб.</vt:lpstr>
      <vt:lpstr>Расходы на содержание учреждений культуры,  тыс. руб.</vt:lpstr>
      <vt:lpstr>Слайд 6</vt:lpstr>
      <vt:lpstr>Улучшение материально-технической базы учреждений</vt:lpstr>
      <vt:lpstr>Одежда сцены и театральные кресла </vt:lpstr>
      <vt:lpstr>В рамках районной программы на сумму 3 460 082, 31руб.  произведены капитальные ремонты в КДЦ с. Анисимовка, РДК пгт Смоляниново, ДК пгт Шкотово  </vt:lpstr>
      <vt:lpstr>Слайд 10</vt:lpstr>
      <vt:lpstr>На сумму 2 699 642 оказанной спонсорской помощи  от порта «ВЕРА» выполнены работы  по благоустройству территории КДЦ п. Подъяпольское</vt:lpstr>
      <vt:lpstr>   Основные показатели досуговых  учреждений  на 01.11.2021:  мероприятия - 2822 посещения – 170846  </vt:lpstr>
      <vt:lpstr>Мероприятия 2021 года посвящены  95-летию Шкотовского района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Учреждения культуры района освоили работу на портале PRO-культура. Культура ШМР статус - ЛИДЕР</vt:lpstr>
      <vt:lpstr>52 волонтёра от культуры района зарегистрированы на портале DOBRO.RU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региональных проектов Приморского края в составе данного национального проекта направлена на:</dc:title>
  <dc:creator>levkova.tv</dc:creator>
  <cp:lastModifiedBy>levkova.tv</cp:lastModifiedBy>
  <cp:revision>124</cp:revision>
  <dcterms:created xsi:type="dcterms:W3CDTF">2021-12-06T03:31:36Z</dcterms:created>
  <dcterms:modified xsi:type="dcterms:W3CDTF">2021-12-10T07:38:05Z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2834216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